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23" r:id="rId2"/>
    <p:sldId id="303" r:id="rId3"/>
    <p:sldId id="368" r:id="rId4"/>
    <p:sldId id="369" r:id="rId5"/>
    <p:sldId id="382" r:id="rId6"/>
    <p:sldId id="381" r:id="rId7"/>
    <p:sldId id="370" r:id="rId8"/>
    <p:sldId id="305" r:id="rId9"/>
    <p:sldId id="301" r:id="rId10"/>
    <p:sldId id="304" r:id="rId11"/>
    <p:sldId id="300" r:id="rId12"/>
    <p:sldId id="310" r:id="rId13"/>
    <p:sldId id="311" r:id="rId14"/>
    <p:sldId id="312" r:id="rId15"/>
    <p:sldId id="313" r:id="rId16"/>
    <p:sldId id="314" r:id="rId17"/>
    <p:sldId id="325" r:id="rId18"/>
    <p:sldId id="326" r:id="rId19"/>
    <p:sldId id="327" r:id="rId20"/>
    <p:sldId id="330" r:id="rId21"/>
    <p:sldId id="380" r:id="rId22"/>
    <p:sldId id="328" r:id="rId23"/>
    <p:sldId id="329" r:id="rId24"/>
    <p:sldId id="351" r:id="rId25"/>
    <p:sldId id="353" r:id="rId26"/>
    <p:sldId id="315" r:id="rId27"/>
    <p:sldId id="322" r:id="rId28"/>
    <p:sldId id="367" r:id="rId29"/>
    <p:sldId id="256" r:id="rId30"/>
    <p:sldId id="302" r:id="rId31"/>
    <p:sldId id="257" r:id="rId32"/>
    <p:sldId id="371" r:id="rId33"/>
    <p:sldId id="386" r:id="rId34"/>
    <p:sldId id="333" r:id="rId35"/>
    <p:sldId id="357" r:id="rId36"/>
    <p:sldId id="358" r:id="rId37"/>
    <p:sldId id="260" r:id="rId38"/>
    <p:sldId id="342" r:id="rId39"/>
    <p:sldId id="343" r:id="rId40"/>
    <p:sldId id="339" r:id="rId41"/>
    <p:sldId id="340" r:id="rId42"/>
    <p:sldId id="341" r:id="rId43"/>
    <p:sldId id="346" r:id="rId44"/>
    <p:sldId id="261" r:id="rId45"/>
    <p:sldId id="309" r:id="rId46"/>
    <p:sldId id="352" r:id="rId47"/>
    <p:sldId id="263" r:id="rId48"/>
    <p:sldId id="335" r:id="rId49"/>
    <p:sldId id="265" r:id="rId50"/>
    <p:sldId id="284" r:id="rId51"/>
    <p:sldId id="336" r:id="rId52"/>
    <p:sldId id="385" r:id="rId53"/>
    <p:sldId id="318" r:id="rId54"/>
    <p:sldId id="324" r:id="rId55"/>
    <p:sldId id="354" r:id="rId56"/>
    <p:sldId id="319" r:id="rId57"/>
    <p:sldId id="272" r:id="rId58"/>
    <p:sldId id="258" r:id="rId59"/>
    <p:sldId id="356" r:id="rId60"/>
    <p:sldId id="363" r:id="rId61"/>
    <p:sldId id="376" r:id="rId62"/>
    <p:sldId id="344" r:id="rId63"/>
    <p:sldId id="361" r:id="rId64"/>
    <p:sldId id="362" r:id="rId65"/>
    <p:sldId id="267" r:id="rId66"/>
    <p:sldId id="337" r:id="rId67"/>
    <p:sldId id="288" r:id="rId68"/>
    <p:sldId id="266" r:id="rId69"/>
    <p:sldId id="355" r:id="rId70"/>
    <p:sldId id="270" r:id="rId71"/>
    <p:sldId id="269" r:id="rId72"/>
    <p:sldId id="364" r:id="rId73"/>
    <p:sldId id="365" r:id="rId74"/>
    <p:sldId id="366" r:id="rId75"/>
    <p:sldId id="379" r:id="rId76"/>
    <p:sldId id="374" r:id="rId77"/>
    <p:sldId id="289" r:id="rId78"/>
    <p:sldId id="292" r:id="rId79"/>
    <p:sldId id="306" r:id="rId80"/>
    <p:sldId id="308" r:id="rId81"/>
    <p:sldId id="271" r:id="rId82"/>
    <p:sldId id="359" r:id="rId83"/>
    <p:sldId id="383" r:id="rId84"/>
    <p:sldId id="360" r:id="rId85"/>
    <p:sldId id="345" r:id="rId86"/>
    <p:sldId id="286" r:id="rId87"/>
    <p:sldId id="291" r:id="rId88"/>
    <p:sldId id="273" r:id="rId89"/>
    <p:sldId id="274" r:id="rId90"/>
    <p:sldId id="275" r:id="rId91"/>
    <p:sldId id="268" r:id="rId92"/>
    <p:sldId id="276" r:id="rId93"/>
    <p:sldId id="294" r:id="rId94"/>
    <p:sldId id="295" r:id="rId95"/>
    <p:sldId id="320" r:id="rId96"/>
    <p:sldId id="384" r:id="rId97"/>
    <p:sldId id="321" r:id="rId98"/>
    <p:sldId id="297" r:id="rId99"/>
    <p:sldId id="298" r:id="rId100"/>
    <p:sldId id="282" r:id="rId101"/>
    <p:sldId id="375" r:id="rId102"/>
    <p:sldId id="285" r:id="rId103"/>
    <p:sldId id="259" r:id="rId104"/>
    <p:sldId id="377" r:id="rId105"/>
    <p:sldId id="378" r:id="rId106"/>
    <p:sldId id="287" r:id="rId107"/>
    <p:sldId id="277" r:id="rId108"/>
    <p:sldId id="299" r:id="rId109"/>
    <p:sldId id="281" r:id="rId110"/>
    <p:sldId id="279" r:id="rId111"/>
    <p:sldId id="278" r:id="rId112"/>
    <p:sldId id="307" r:id="rId113"/>
    <p:sldId id="280" r:id="rId114"/>
    <p:sldId id="373" r:id="rId115"/>
    <p:sldId id="334" r:id="rId116"/>
    <p:sldId id="347" r:id="rId117"/>
    <p:sldId id="349" r:id="rId118"/>
    <p:sldId id="350" r:id="rId119"/>
    <p:sldId id="372" r:id="rId120"/>
    <p:sldId id="348" r:id="rId121"/>
    <p:sldId id="316" r:id="rId1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95934"/>
  </p:normalViewPr>
  <p:slideViewPr>
    <p:cSldViewPr snapToGrid="0" snapToObjects="1">
      <p:cViewPr varScale="1">
        <p:scale>
          <a:sx n="109" d="100"/>
          <a:sy n="109" d="100"/>
        </p:scale>
        <p:origin x="21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AFB7B-998D-4144-97CC-0961ABD1F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31CED-DB21-7245-A87A-C4797A5C3E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62D27-3DF9-A64E-832E-7B86BF792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FE624-CEF1-5D4D-AD02-A38C63D5CCE7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55AD8-B1E1-7149-AA06-8DFC9A80C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FC07B-B2E5-F846-AB9A-682DAE747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3FF7-DFE8-4241-8906-3F371647F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41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D5E96-1C50-7643-AEB3-E61AB9C41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84B06C-F07F-154F-871D-BDF3C5E732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23F78-1BD6-F148-8E13-FD24456C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FE624-CEF1-5D4D-AD02-A38C63D5CCE7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E3EFB-3D9D-A94C-A986-DACFEC12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8DB35-6752-1546-8168-E8DCF4CDC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3FF7-DFE8-4241-8906-3F371647F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74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3F9840-8141-084A-B7D9-AE905CD667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8EA80-5EFD-6D46-BD4C-F3BFBC7D66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8D238-FBA9-F24D-BACA-547992C5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FE624-CEF1-5D4D-AD02-A38C63D5CCE7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E76AE-D765-6F47-B01E-A412FF555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FA04F-1A41-2444-BE5F-DBE3F3CC3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3FF7-DFE8-4241-8906-3F371647F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1C4C0-7CB5-B248-BFA6-781EF59E0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02B2-ADC9-9643-B5AB-793C6498E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2FE6-E659-174B-B975-9D2382C23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FE624-CEF1-5D4D-AD02-A38C63D5CCE7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AE924-1E72-A346-B26B-6793B7897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FA19C-91E0-144D-BD06-77CD34CAA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3FF7-DFE8-4241-8906-3F371647F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56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BAF80-5B33-D045-AAF2-072B5D7F4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526279-74D0-C840-A5C8-404504E09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5592A-484C-064A-8821-BA915B323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FE624-CEF1-5D4D-AD02-A38C63D5CCE7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CE1E0-8F51-A84A-83F0-293D7CC31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4BA4D-A121-6F41-85ED-CEF19ABD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3FF7-DFE8-4241-8906-3F371647F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83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A0B71-7991-C648-94D9-8C3DA08C9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0477D-1B06-5340-B556-F6655900A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3BA34C-FA11-3648-8527-FA2EBB442C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FE39C-B3C9-BF44-938A-CCF4D3366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FE624-CEF1-5D4D-AD02-A38C63D5CCE7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DE8484-A83B-114C-B5B7-8207202AE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38073-C7DF-6D42-B5D8-B0CF3DC84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3FF7-DFE8-4241-8906-3F371647F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38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07C65-4AF6-4946-8B51-7B6E91EC7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40F16-20A4-104A-899D-7410A9D25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3E394-4E5C-B946-A09A-A7D45BB81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A30A86-4FC8-334E-A9DC-093BA24A34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047C71-0EC6-DD4A-923E-183991A1DB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7431A1-B2EA-4946-B253-F089B4D93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FE624-CEF1-5D4D-AD02-A38C63D5CCE7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5A8C75-BDCB-D14B-8198-5BB9E4897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CC92A7-EC2E-7F41-80F5-C81E26CE7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3FF7-DFE8-4241-8906-3F371647F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65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CBCAC-DE6E-E44B-AB03-16F84105D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47842E-787B-194D-9EDB-34E198B42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FE624-CEF1-5D4D-AD02-A38C63D5CCE7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7EE2B3-68AD-EC4A-ABE0-54D35B160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3A7E6F-807E-5B4A-A8CE-97B9CDA1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3FF7-DFE8-4241-8906-3F371647F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14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393D4F-95C3-7149-950A-48B78E9D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FE624-CEF1-5D4D-AD02-A38C63D5CCE7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7CDE1F-055C-4B46-AAF6-85EEF14AD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7C41B-F52A-3042-9A00-D6D61E8EE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3FF7-DFE8-4241-8906-3F371647F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73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3B20E-F89A-D542-9819-D7AF2D8AB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C3481-F7C4-A746-A168-0E56BD17C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945A45-D436-4241-A4AD-193083A25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C9F428-8183-2448-B1C1-6164B97B2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FE624-CEF1-5D4D-AD02-A38C63D5CCE7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512DBD-7A6E-4A4D-BAD2-DCFE4E7CA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CB418-F7B8-5C4E-A4DE-D40AE21A2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3FF7-DFE8-4241-8906-3F371647F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59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FB178-DDB2-2046-808B-99A502276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5C2809-7037-494B-AE08-DE0CC388E6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C2F4C8-90B2-2B4D-8237-6978536E4F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FABCA-593A-D34D-8043-568E649A5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FE624-CEF1-5D4D-AD02-A38C63D5CCE7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7FDA11-55CE-414D-8F02-C2AFAAE63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E95541-58CB-574A-9561-665036B76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3FF7-DFE8-4241-8906-3F371647F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94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BE2046-40FA-C947-B397-A2C9495E8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A33554-76FD-FC41-BADC-58649B03F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56B01-BDB9-5843-8C5B-4A3D120AC8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FE624-CEF1-5D4D-AD02-A38C63D5CCE7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5638D-F146-D54A-A833-8D942604BB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ADAA3-5471-B042-BD07-14D98DE2A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03FF7-DFE8-4241-8906-3F371647F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5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standing in a garden&#10;&#10;AI-generated content may be incorrect.">
            <a:extLst>
              <a:ext uri="{FF2B5EF4-FFF2-40B4-BE49-F238E27FC236}">
                <a16:creationId xmlns:a16="http://schemas.microsoft.com/office/drawing/2014/main" id="{51E7DBEA-868E-6431-CA5F-60ABAC34D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35" y="0"/>
            <a:ext cx="9215718" cy="69117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135381-E159-9A40-8030-D1EDAA2D7D12}"/>
              </a:ext>
            </a:extLst>
          </p:cNvPr>
          <p:cNvSpPr txBox="1"/>
          <p:nvPr/>
        </p:nvSpPr>
        <p:spPr>
          <a:xfrm>
            <a:off x="9511553" y="2474259"/>
            <a:ext cx="2400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Mary Phipps</a:t>
            </a:r>
          </a:p>
          <a:p>
            <a:r>
              <a:rPr lang="en-US" sz="2400" dirty="0"/>
              <a:t>Howard Phipps Jr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3945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arden with a red building and bushes&#10;&#10;AI-generated content may be incorrect.">
            <a:extLst>
              <a:ext uri="{FF2B5EF4-FFF2-40B4-BE49-F238E27FC236}">
                <a16:creationId xmlns:a16="http://schemas.microsoft.com/office/drawing/2014/main" id="{60C21769-7310-AAEE-2FD0-B889937C1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3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9192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A6419-F8E3-7280-6297-407A820EF8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12" y="19594"/>
            <a:ext cx="524626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57C649-1739-AD50-482D-249960225922}"/>
              </a:ext>
            </a:extLst>
          </p:cNvPr>
          <p:cNvSpPr txBox="1"/>
          <p:nvPr/>
        </p:nvSpPr>
        <p:spPr>
          <a:xfrm>
            <a:off x="6812280" y="3429000"/>
            <a:ext cx="51523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Apricot Fantasy x Martha Phipps</a:t>
            </a:r>
          </a:p>
          <a:p>
            <a:r>
              <a:rPr lang="en-US" sz="2400" dirty="0" err="1">
                <a:latin typeface="Bookman Old Style" panose="02050604050505020204" pitchFamily="18" charset="0"/>
              </a:rPr>
              <a:t>Murcott</a:t>
            </a:r>
            <a:endParaRPr lang="en-US" sz="2400" dirty="0">
              <a:latin typeface="Bookman Old Style" panose="02050604050505020204" pitchFamily="18" charset="0"/>
            </a:endParaRPr>
          </a:p>
          <a:p>
            <a:r>
              <a:rPr lang="en-US" sz="2400" dirty="0" err="1">
                <a:latin typeface="Bookman Old Style" panose="02050604050505020204" pitchFamily="18" charset="0"/>
              </a:rPr>
              <a:t>Mislabelled</a:t>
            </a:r>
            <a:endParaRPr lang="en-US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01831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white flowers&#10;&#10;AI-generated content may be incorrect.">
            <a:extLst>
              <a:ext uri="{FF2B5EF4-FFF2-40B4-BE49-F238E27FC236}">
                <a16:creationId xmlns:a16="http://schemas.microsoft.com/office/drawing/2014/main" id="{78B5AE90-3D1A-BF0C-C656-3348ECF72C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39" y="0"/>
            <a:ext cx="695925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CF11E8-4D43-9E5C-0E22-4424629555B6}"/>
              </a:ext>
            </a:extLst>
          </p:cNvPr>
          <p:cNvSpPr txBox="1"/>
          <p:nvPr/>
        </p:nvSpPr>
        <p:spPr>
          <a:xfrm>
            <a:off x="7684477" y="2655277"/>
            <a:ext cx="3312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Charmont x Babylon</a:t>
            </a:r>
          </a:p>
        </p:txBody>
      </p:sp>
    </p:spTree>
    <p:extLst>
      <p:ext uri="{BB962C8B-B14F-4D97-AF65-F5344CB8AC3E}">
        <p14:creationId xmlns:p14="http://schemas.microsoft.com/office/powerpoint/2010/main" val="389291613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71B189-7836-C1D2-4092-2DC2B84E2D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87" y="0"/>
            <a:ext cx="516506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6E243A-AEAD-C5DA-DEBA-63C12B757977}"/>
              </a:ext>
            </a:extLst>
          </p:cNvPr>
          <p:cNvSpPr txBox="1"/>
          <p:nvPr/>
        </p:nvSpPr>
        <p:spPr>
          <a:xfrm>
            <a:off x="6191794" y="2821577"/>
            <a:ext cx="2544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(Whitestone x yak) x  #32</a:t>
            </a:r>
          </a:p>
          <a:p>
            <a:endParaRPr lang="en-US" dirty="0"/>
          </a:p>
          <a:p>
            <a:r>
              <a:rPr lang="en-US" dirty="0"/>
              <a:t>double</a:t>
            </a:r>
          </a:p>
        </p:txBody>
      </p:sp>
    </p:spTree>
    <p:extLst>
      <p:ext uri="{BB962C8B-B14F-4D97-AF65-F5344CB8AC3E}">
        <p14:creationId xmlns:p14="http://schemas.microsoft.com/office/powerpoint/2010/main" val="225091924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1853BE-7355-E04F-A972-C6A65E587811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1474" y="654050"/>
            <a:ext cx="6958013" cy="55499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D3BD6D-1B15-D143-9AA5-D2D2E5FC8B7C}"/>
              </a:ext>
            </a:extLst>
          </p:cNvPr>
          <p:cNvSpPr txBox="1"/>
          <p:nvPr/>
        </p:nvSpPr>
        <p:spPr>
          <a:xfrm>
            <a:off x="7658100" y="4300538"/>
            <a:ext cx="4057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ookman Old Style" panose="02050604050505020204" pitchFamily="18" charset="0"/>
              </a:rPr>
              <a:t>Mary S. Phipps</a:t>
            </a:r>
          </a:p>
          <a:p>
            <a:endParaRPr lang="en-US" sz="2000" b="1" dirty="0">
              <a:latin typeface="Bookman Old Style" panose="02050604050505020204" pitchFamily="18" charset="0"/>
            </a:endParaRPr>
          </a:p>
          <a:p>
            <a:r>
              <a:rPr lang="en-US" sz="2000" dirty="0">
                <a:latin typeface="Bookman Old Style" panose="02050604050505020204" pitchFamily="18" charset="0"/>
              </a:rPr>
              <a:t>Scintillation x (Pink Petticoats x </a:t>
            </a:r>
            <a:r>
              <a:rPr lang="en-US" sz="2000" dirty="0" err="1">
                <a:latin typeface="Bookman Old Style" panose="02050604050505020204" pitchFamily="18" charset="0"/>
              </a:rPr>
              <a:t>yakushimanum</a:t>
            </a:r>
            <a:r>
              <a:rPr lang="en-US" sz="2000" dirty="0">
                <a:latin typeface="Bookman Old Style" panose="02050604050505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6635235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ink flowers&#10;&#10;AI-generated content may be incorrect.">
            <a:extLst>
              <a:ext uri="{FF2B5EF4-FFF2-40B4-BE49-F238E27FC236}">
                <a16:creationId xmlns:a16="http://schemas.microsoft.com/office/drawing/2014/main" id="{D818EFD1-508F-F98D-5A19-6A656C2C40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62318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BD80EF-1919-0130-0B80-F1084FC5A405}"/>
              </a:ext>
            </a:extLst>
          </p:cNvPr>
          <p:cNvSpPr txBox="1"/>
          <p:nvPr/>
        </p:nvSpPr>
        <p:spPr>
          <a:xfrm>
            <a:off x="5820508" y="2162908"/>
            <a:ext cx="3823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Mary S. Phipps x Avocet</a:t>
            </a:r>
          </a:p>
        </p:txBody>
      </p:sp>
    </p:spTree>
    <p:extLst>
      <p:ext uri="{BB962C8B-B14F-4D97-AF65-F5344CB8AC3E}">
        <p14:creationId xmlns:p14="http://schemas.microsoft.com/office/powerpoint/2010/main" val="234747135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nk flowers on a bush&#10;&#10;AI-generated content may be incorrect.">
            <a:extLst>
              <a:ext uri="{FF2B5EF4-FFF2-40B4-BE49-F238E27FC236}">
                <a16:creationId xmlns:a16="http://schemas.microsoft.com/office/drawing/2014/main" id="{774CFFAF-7055-1D3A-CF1C-588ECBA161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8" y="-175846"/>
            <a:ext cx="6218884" cy="70338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CC03DC-91B0-BB57-9251-06C3F197018E}"/>
              </a:ext>
            </a:extLst>
          </p:cNvPr>
          <p:cNvSpPr txBox="1"/>
          <p:nvPr/>
        </p:nvSpPr>
        <p:spPr>
          <a:xfrm>
            <a:off x="6400800" y="2672862"/>
            <a:ext cx="5811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Mary S. Phipps at Longwood Gardens</a:t>
            </a:r>
          </a:p>
        </p:txBody>
      </p:sp>
    </p:spTree>
    <p:extLst>
      <p:ext uri="{BB962C8B-B14F-4D97-AF65-F5344CB8AC3E}">
        <p14:creationId xmlns:p14="http://schemas.microsoft.com/office/powerpoint/2010/main" val="259699177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D2BA61-82D3-5F34-0FA1-00F65127B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64" y="0"/>
            <a:ext cx="51435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0C2B76-43D8-FCF7-BEC6-7806A5A15DCD}"/>
              </a:ext>
            </a:extLst>
          </p:cNvPr>
          <p:cNvSpPr txBox="1"/>
          <p:nvPr/>
        </p:nvSpPr>
        <p:spPr>
          <a:xfrm>
            <a:off x="6096000" y="1985554"/>
            <a:ext cx="2325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My Catherine  opening</a:t>
            </a:r>
          </a:p>
        </p:txBody>
      </p:sp>
    </p:spTree>
    <p:extLst>
      <p:ext uri="{BB962C8B-B14F-4D97-AF65-F5344CB8AC3E}">
        <p14:creationId xmlns:p14="http://schemas.microsoft.com/office/powerpoint/2010/main" val="140030374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EDC78E-CDAD-0B53-91BD-E787CAAB0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2" y="-1"/>
            <a:ext cx="9053848" cy="67098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5B2EA-C4DF-7561-8613-1E23DFE6B379}"/>
              </a:ext>
            </a:extLst>
          </p:cNvPr>
          <p:cNvSpPr txBox="1"/>
          <p:nvPr/>
        </p:nvSpPr>
        <p:spPr>
          <a:xfrm>
            <a:off x="9259910" y="1828800"/>
            <a:ext cx="1236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Fujioka</a:t>
            </a:r>
          </a:p>
          <a:p>
            <a:r>
              <a:rPr lang="en-US" dirty="0"/>
              <a:t>Golfer type</a:t>
            </a:r>
          </a:p>
        </p:txBody>
      </p:sp>
    </p:spTree>
    <p:extLst>
      <p:ext uri="{BB962C8B-B14F-4D97-AF65-F5344CB8AC3E}">
        <p14:creationId xmlns:p14="http://schemas.microsoft.com/office/powerpoint/2010/main" val="367905375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sh of white flowers&#10;&#10;AI-generated content may be incorrect.">
            <a:extLst>
              <a:ext uri="{FF2B5EF4-FFF2-40B4-BE49-F238E27FC236}">
                <a16:creationId xmlns:a16="http://schemas.microsoft.com/office/drawing/2014/main" id="{B2DE7394-696D-1569-A994-2A18185E8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89" y="0"/>
            <a:ext cx="51435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853296-5448-4844-E7D6-E4CD554BBEA9}"/>
              </a:ext>
            </a:extLst>
          </p:cNvPr>
          <p:cNvSpPr txBox="1"/>
          <p:nvPr/>
        </p:nvSpPr>
        <p:spPr>
          <a:xfrm>
            <a:off x="7079226" y="3429000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Golfer</a:t>
            </a:r>
          </a:p>
        </p:txBody>
      </p:sp>
    </p:spTree>
    <p:extLst>
      <p:ext uri="{BB962C8B-B14F-4D97-AF65-F5344CB8AC3E}">
        <p14:creationId xmlns:p14="http://schemas.microsoft.com/office/powerpoint/2010/main" val="24611158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4C1EE6-21B4-432B-E013-4B6E17E6BF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06063" y="0"/>
            <a:ext cx="897657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C2C5D3-213A-7502-79F4-3E069E17CE4C}"/>
              </a:ext>
            </a:extLst>
          </p:cNvPr>
          <p:cNvSpPr txBox="1"/>
          <p:nvPr/>
        </p:nvSpPr>
        <p:spPr>
          <a:xfrm>
            <a:off x="9388699" y="2253803"/>
            <a:ext cx="2738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Hachmann’s display garden</a:t>
            </a:r>
          </a:p>
        </p:txBody>
      </p:sp>
    </p:spTree>
    <p:extLst>
      <p:ext uri="{BB962C8B-B14F-4D97-AF65-F5344CB8AC3E}">
        <p14:creationId xmlns:p14="http://schemas.microsoft.com/office/powerpoint/2010/main" val="3490697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arden with flowers and a building in the background&#10;&#10;AI-generated content may be incorrect.">
            <a:extLst>
              <a:ext uri="{FF2B5EF4-FFF2-40B4-BE49-F238E27FC236}">
                <a16:creationId xmlns:a16="http://schemas.microsoft.com/office/drawing/2014/main" id="{E93FAA08-8765-2EF9-7401-3417DD1E0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6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9583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501273-4809-B615-4EB8-739ADAFB1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9" y="0"/>
            <a:ext cx="879627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362E15-2F0D-4AAB-9FCC-61C194DE1532}"/>
              </a:ext>
            </a:extLst>
          </p:cNvPr>
          <p:cNvSpPr txBox="1"/>
          <p:nvPr/>
        </p:nvSpPr>
        <p:spPr>
          <a:xfrm>
            <a:off x="9311425" y="1700011"/>
            <a:ext cx="2176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Fujioka’s version of Golfer</a:t>
            </a:r>
          </a:p>
        </p:txBody>
      </p:sp>
    </p:spTree>
    <p:extLst>
      <p:ext uri="{BB962C8B-B14F-4D97-AF65-F5344CB8AC3E}">
        <p14:creationId xmlns:p14="http://schemas.microsoft.com/office/powerpoint/2010/main" val="333371085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3CB98C-8E32-FA9F-8D74-2D0ADDE21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99" y="0"/>
            <a:ext cx="8590207" cy="65167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2456F8-C4B4-2658-A53C-F501BDDAA7A8}"/>
              </a:ext>
            </a:extLst>
          </p:cNvPr>
          <p:cNvSpPr txBox="1"/>
          <p:nvPr/>
        </p:nvSpPr>
        <p:spPr>
          <a:xfrm>
            <a:off x="8963696" y="2086377"/>
            <a:ext cx="2643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Fujioka</a:t>
            </a:r>
          </a:p>
          <a:p>
            <a:r>
              <a:rPr lang="en-US" dirty="0" err="1"/>
              <a:t>bureauvii</a:t>
            </a:r>
            <a:r>
              <a:rPr lang="en-US" dirty="0"/>
              <a:t> x </a:t>
            </a:r>
            <a:r>
              <a:rPr lang="en-US" dirty="0" err="1"/>
              <a:t>pachysanthum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37597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touching a bush&#10;&#10;AI-generated content may be incorrect.">
            <a:extLst>
              <a:ext uri="{FF2B5EF4-FFF2-40B4-BE49-F238E27FC236}">
                <a16:creationId xmlns:a16="http://schemas.microsoft.com/office/drawing/2014/main" id="{20C1E568-CC75-D8D6-4179-5EB2A42D8D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85" y="251085"/>
            <a:ext cx="8955158" cy="63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3769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FD4343-E532-0828-2108-482CC6E0F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81" y="167425"/>
            <a:ext cx="8925058" cy="6529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98C92F-C559-CD7B-FB5D-A7F87808E738}"/>
              </a:ext>
            </a:extLst>
          </p:cNvPr>
          <p:cNvSpPr txBox="1"/>
          <p:nvPr/>
        </p:nvSpPr>
        <p:spPr>
          <a:xfrm>
            <a:off x="9762186" y="2794715"/>
            <a:ext cx="1532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Fujioka rejects</a:t>
            </a:r>
          </a:p>
        </p:txBody>
      </p:sp>
    </p:spTree>
    <p:extLst>
      <p:ext uri="{BB962C8B-B14F-4D97-AF65-F5344CB8AC3E}">
        <p14:creationId xmlns:p14="http://schemas.microsoft.com/office/powerpoint/2010/main" val="371072121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ush&#10;&#10;AI-generated content may be incorrect.">
            <a:extLst>
              <a:ext uri="{FF2B5EF4-FFF2-40B4-BE49-F238E27FC236}">
                <a16:creationId xmlns:a16="http://schemas.microsoft.com/office/drawing/2014/main" id="{52F3AB7B-5E05-4319-9D12-A53DC6F830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94941" y="857250"/>
            <a:ext cx="6858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C0C746-A5B9-8096-4507-FA301101B58B}"/>
              </a:ext>
            </a:extLst>
          </p:cNvPr>
          <p:cNvSpPr txBox="1"/>
          <p:nvPr/>
        </p:nvSpPr>
        <p:spPr>
          <a:xfrm>
            <a:off x="7244862" y="2584938"/>
            <a:ext cx="2113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Silver Velour</a:t>
            </a:r>
          </a:p>
        </p:txBody>
      </p:sp>
    </p:spTree>
    <p:extLst>
      <p:ext uri="{BB962C8B-B14F-4D97-AF65-F5344CB8AC3E}">
        <p14:creationId xmlns:p14="http://schemas.microsoft.com/office/powerpoint/2010/main" val="123612396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lants in a garden&#10;&#10;AI-generated content may be incorrect.">
            <a:extLst>
              <a:ext uri="{FF2B5EF4-FFF2-40B4-BE49-F238E27FC236}">
                <a16:creationId xmlns:a16="http://schemas.microsoft.com/office/drawing/2014/main" id="{40D98AAC-5977-BAE5-9976-20A623D1B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8123" cy="713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2153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a garden&#10;&#10;AI-generated content may be incorrect.">
            <a:extLst>
              <a:ext uri="{FF2B5EF4-FFF2-40B4-BE49-F238E27FC236}">
                <a16:creationId xmlns:a16="http://schemas.microsoft.com/office/drawing/2014/main" id="{7D7E8CB8-5F95-F819-8780-214D2365C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B79BE9-62BF-AF83-98B8-916F7647211D}"/>
              </a:ext>
            </a:extLst>
          </p:cNvPr>
          <p:cNvSpPr txBox="1"/>
          <p:nvPr/>
        </p:nvSpPr>
        <p:spPr>
          <a:xfrm>
            <a:off x="9553074" y="2406316"/>
            <a:ext cx="23214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Frank Fujioka</a:t>
            </a:r>
          </a:p>
          <a:p>
            <a:endParaRPr lang="en-US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98855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variety of plants&#10;&#10;AI-generated content may be incorrect.">
            <a:extLst>
              <a:ext uri="{FF2B5EF4-FFF2-40B4-BE49-F238E27FC236}">
                <a16:creationId xmlns:a16="http://schemas.microsoft.com/office/drawing/2014/main" id="{049A5598-FFBB-377E-DCD2-035D6E2FC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5881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lant&#10;&#10;AI-generated content may be incorrect.">
            <a:extLst>
              <a:ext uri="{FF2B5EF4-FFF2-40B4-BE49-F238E27FC236}">
                <a16:creationId xmlns:a16="http://schemas.microsoft.com/office/drawing/2014/main" id="{C2CBC51E-B387-5CC5-0504-A9FB0D845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31" y="0"/>
            <a:ext cx="7022432" cy="702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8667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arden with many plants and rocks&#10;&#10;AI-generated content may be incorrect.">
            <a:extLst>
              <a:ext uri="{FF2B5EF4-FFF2-40B4-BE49-F238E27FC236}">
                <a16:creationId xmlns:a16="http://schemas.microsoft.com/office/drawing/2014/main" id="{E118B2F6-DFF8-B237-B716-6DD096313C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03031" y="857250"/>
            <a:ext cx="6858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26D4E9-4C19-EA25-6C9C-91A680EFCB6E}"/>
              </a:ext>
            </a:extLst>
          </p:cNvPr>
          <p:cNvSpPr txBox="1"/>
          <p:nvPr/>
        </p:nvSpPr>
        <p:spPr>
          <a:xfrm>
            <a:off x="7420708" y="2672862"/>
            <a:ext cx="2052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Kernehuset</a:t>
            </a:r>
          </a:p>
          <a:p>
            <a:r>
              <a:rPr lang="en-US" sz="2400" dirty="0">
                <a:latin typeface="Bookman Old Style" panose="02050604050505020204" pitchFamily="18" charset="0"/>
              </a:rPr>
              <a:t>Copenhagen</a:t>
            </a:r>
          </a:p>
        </p:txBody>
      </p:sp>
    </p:spTree>
    <p:extLst>
      <p:ext uri="{BB962C8B-B14F-4D97-AF65-F5344CB8AC3E}">
        <p14:creationId xmlns:p14="http://schemas.microsoft.com/office/powerpoint/2010/main" val="2946983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arden with flowers and trees in the background&#10;&#10;AI-generated content may be incorrect.">
            <a:extLst>
              <a:ext uri="{FF2B5EF4-FFF2-40B4-BE49-F238E27FC236}">
                <a16:creationId xmlns:a16="http://schemas.microsoft.com/office/drawing/2014/main" id="{FBA5304D-CEE4-68DB-6920-229189E019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29" y="0"/>
            <a:ext cx="5107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1387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ush of flowers&#10;&#10;AI-generated content may be incorrect.">
            <a:extLst>
              <a:ext uri="{FF2B5EF4-FFF2-40B4-BE49-F238E27FC236}">
                <a16:creationId xmlns:a16="http://schemas.microsoft.com/office/drawing/2014/main" id="{6C7EB08B-D586-DDC6-9A3C-9EE9FC8DF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63814C-8D58-D2D6-C876-3F9D7F7F722D}"/>
              </a:ext>
            </a:extLst>
          </p:cNvPr>
          <p:cNvSpPr txBox="1"/>
          <p:nvPr/>
        </p:nvSpPr>
        <p:spPr>
          <a:xfrm>
            <a:off x="9296400" y="1395663"/>
            <a:ext cx="25330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Bookman Old Style" panose="02050604050505020204" pitchFamily="18" charset="0"/>
              </a:rPr>
              <a:t>Seaview Sunset</a:t>
            </a:r>
            <a:endParaRPr lang="en-US" sz="2400" dirty="0">
              <a:latin typeface="Bookman Old Style" panose="02050604050505020204" pitchFamily="18" charset="0"/>
            </a:endParaRPr>
          </a:p>
          <a:p>
            <a:endParaRPr lang="en-US" sz="2400" dirty="0">
              <a:latin typeface="Bookman Old Style" panose="02050604050505020204" pitchFamily="18" charset="0"/>
            </a:endParaRPr>
          </a:p>
          <a:p>
            <a:r>
              <a:rPr lang="en-US" sz="2400" dirty="0">
                <a:latin typeface="Bookman Old Style" panose="02050604050505020204" pitchFamily="18" charset="0"/>
              </a:rPr>
              <a:t>Fujioka</a:t>
            </a:r>
          </a:p>
        </p:txBody>
      </p:sp>
    </p:spTree>
    <p:extLst>
      <p:ext uri="{BB962C8B-B14F-4D97-AF65-F5344CB8AC3E}">
        <p14:creationId xmlns:p14="http://schemas.microsoft.com/office/powerpoint/2010/main" val="428667633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02AF0A0-894B-50F2-862A-9951ADA32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13006" y="-191386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93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arden with plants and trees&#10;&#10;AI-generated content may be incorrect.">
            <a:extLst>
              <a:ext uri="{FF2B5EF4-FFF2-40B4-BE49-F238E27FC236}">
                <a16:creationId xmlns:a16="http://schemas.microsoft.com/office/drawing/2014/main" id="{1FAEC57B-5572-D1DB-2E8B-7013B3A1C8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15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40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arden with a table and chairs&#10;&#10;AI-generated content may be incorrect.">
            <a:extLst>
              <a:ext uri="{FF2B5EF4-FFF2-40B4-BE49-F238E27FC236}">
                <a16:creationId xmlns:a16="http://schemas.microsoft.com/office/drawing/2014/main" id="{AB2AB4D0-6883-AD90-3303-88A5981F87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27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23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arden with many flowers and plants&#10;&#10;AI-generated content may be incorrect.">
            <a:extLst>
              <a:ext uri="{FF2B5EF4-FFF2-40B4-BE49-F238E27FC236}">
                <a16:creationId xmlns:a16="http://schemas.microsoft.com/office/drawing/2014/main" id="{A3B47C81-DC2A-4585-1338-A98BE8EA3E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99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arden with a view of the ocean&#10;&#10;AI-generated content may be incorrect.">
            <a:extLst>
              <a:ext uri="{FF2B5EF4-FFF2-40B4-BE49-F238E27FC236}">
                <a16:creationId xmlns:a16="http://schemas.microsoft.com/office/drawing/2014/main" id="{BC1655C5-25FD-A32B-B8E4-E732B5BE8C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58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arden with many flowers and grass&#10;&#10;AI-generated content may be incorrect.">
            <a:extLst>
              <a:ext uri="{FF2B5EF4-FFF2-40B4-BE49-F238E27FC236}">
                <a16:creationId xmlns:a16="http://schemas.microsoft.com/office/drawing/2014/main" id="{CAF1BB0A-0F82-BEC2-3E66-470EE3661A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02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tio with a table and chairs&#10;&#10;AI-generated content may be incorrect.">
            <a:extLst>
              <a:ext uri="{FF2B5EF4-FFF2-40B4-BE49-F238E27FC236}">
                <a16:creationId xmlns:a16="http://schemas.microsoft.com/office/drawing/2014/main" id="{B24677AE-498B-D331-5CE0-4F3CF1E92E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1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ountain in a garden&#10;&#10;AI-generated content may be incorrect.">
            <a:extLst>
              <a:ext uri="{FF2B5EF4-FFF2-40B4-BE49-F238E27FC236}">
                <a16:creationId xmlns:a16="http://schemas.microsoft.com/office/drawing/2014/main" id="{822847DE-E039-9A57-70CF-90DB6474CF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47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ence with pink flowers&#10;&#10;AI-generated content may be incorrect.">
            <a:extLst>
              <a:ext uri="{FF2B5EF4-FFF2-40B4-BE49-F238E27FC236}">
                <a16:creationId xmlns:a16="http://schemas.microsoft.com/office/drawing/2014/main" id="{2F4D8C08-5255-7354-B58D-ABC36028C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05" y="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47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arden with a lamp post&#10;&#10;AI-generated content may be incorrect.">
            <a:extLst>
              <a:ext uri="{FF2B5EF4-FFF2-40B4-BE49-F238E27FC236}">
                <a16:creationId xmlns:a16="http://schemas.microsoft.com/office/drawing/2014/main" id="{A7A29242-1A80-2A93-061D-56E6C16F53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14082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1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lants in a garden&#10;&#10;AI-generated content may be incorrect.">
            <a:extLst>
              <a:ext uri="{FF2B5EF4-FFF2-40B4-BE49-F238E27FC236}">
                <a16:creationId xmlns:a16="http://schemas.microsoft.com/office/drawing/2014/main" id="{D68EE815-D347-D7D5-1495-8EA7F47C5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65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flowers in a greenhouse&#10;&#10;AI-generated content may be incorrect.">
            <a:extLst>
              <a:ext uri="{FF2B5EF4-FFF2-40B4-BE49-F238E27FC236}">
                <a16:creationId xmlns:a16="http://schemas.microsoft.com/office/drawing/2014/main" id="{7884F585-85C6-2098-681D-7BF8C08609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95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53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flowers in pots&#10;&#10;AI-generated content may be incorrect.">
            <a:extLst>
              <a:ext uri="{FF2B5EF4-FFF2-40B4-BE49-F238E27FC236}">
                <a16:creationId xmlns:a16="http://schemas.microsoft.com/office/drawing/2014/main" id="{9F3F48E7-A121-C798-17A3-973D6EA0D8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7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58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ows of plants in a greenhouse&#10;&#10;AI-generated content may be incorrect.">
            <a:extLst>
              <a:ext uri="{FF2B5EF4-FFF2-40B4-BE49-F238E27FC236}">
                <a16:creationId xmlns:a16="http://schemas.microsoft.com/office/drawing/2014/main" id="{ADCF3F7B-D0A5-45CA-25C8-BDF256C46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52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lants in pots&#10;&#10;AI-generated content may be incorrect.">
            <a:extLst>
              <a:ext uri="{FF2B5EF4-FFF2-40B4-BE49-F238E27FC236}">
                <a16:creationId xmlns:a16="http://schemas.microsoft.com/office/drawing/2014/main" id="{DC52B918-0FAA-7DA6-9881-5E75920B7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72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AI-generated content may be incorrect.">
            <a:extLst>
              <a:ext uri="{FF2B5EF4-FFF2-40B4-BE49-F238E27FC236}">
                <a16:creationId xmlns:a16="http://schemas.microsoft.com/office/drawing/2014/main" id="{F285DE75-CA59-5BBC-EDF6-C65D427EE8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206" y="0"/>
            <a:ext cx="514416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9CE9A6-4664-24EC-A4CE-7346B2081E87}"/>
              </a:ext>
            </a:extLst>
          </p:cNvPr>
          <p:cNvSpPr txBox="1"/>
          <p:nvPr/>
        </p:nvSpPr>
        <p:spPr>
          <a:xfrm>
            <a:off x="5878286" y="2775857"/>
            <a:ext cx="3153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Big As My Head portrait</a:t>
            </a:r>
          </a:p>
        </p:txBody>
      </p:sp>
    </p:spTree>
    <p:extLst>
      <p:ext uri="{BB962C8B-B14F-4D97-AF65-F5344CB8AC3E}">
        <p14:creationId xmlns:p14="http://schemas.microsoft.com/office/powerpoint/2010/main" val="3516940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unch of flowers&#10;&#10;AI-generated content may be incorrect.">
            <a:extLst>
              <a:ext uri="{FF2B5EF4-FFF2-40B4-BE49-F238E27FC236}">
                <a16:creationId xmlns:a16="http://schemas.microsoft.com/office/drawing/2014/main" id="{1D829F1D-43EB-2CF4-31E3-A24D9F7562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956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FEFE9C-5F47-3D90-86B2-18F4A61B198D}"/>
              </a:ext>
            </a:extLst>
          </p:cNvPr>
          <p:cNvSpPr txBox="1"/>
          <p:nvPr/>
        </p:nvSpPr>
        <p:spPr>
          <a:xfrm>
            <a:off x="6096000" y="3429000"/>
            <a:ext cx="2129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Big As My Head</a:t>
            </a:r>
          </a:p>
        </p:txBody>
      </p:sp>
    </p:spTree>
    <p:extLst>
      <p:ext uri="{BB962C8B-B14F-4D97-AF65-F5344CB8AC3E}">
        <p14:creationId xmlns:p14="http://schemas.microsoft.com/office/powerpoint/2010/main" val="31013213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ink flower&#10;&#10;AI-generated content may be incorrect.">
            <a:extLst>
              <a:ext uri="{FF2B5EF4-FFF2-40B4-BE49-F238E27FC236}">
                <a16:creationId xmlns:a16="http://schemas.microsoft.com/office/drawing/2014/main" id="{85BA9FC3-AD03-C5E2-FF01-0BCF291C3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4392" cy="6400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B9DE9C-F4B5-ECF4-DDFD-B02D56B7F67D}"/>
              </a:ext>
            </a:extLst>
          </p:cNvPr>
          <p:cNvSpPr txBox="1"/>
          <p:nvPr/>
        </p:nvSpPr>
        <p:spPr>
          <a:xfrm>
            <a:off x="9654392" y="1949116"/>
            <a:ext cx="15408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Viennese</a:t>
            </a:r>
          </a:p>
          <a:p>
            <a:r>
              <a:rPr lang="en-US" sz="2400" dirty="0">
                <a:latin typeface="Bookman Old Style" panose="02050604050505020204" pitchFamily="18" charset="0"/>
              </a:rPr>
              <a:t>Waltz</a:t>
            </a:r>
          </a:p>
        </p:txBody>
      </p:sp>
    </p:spTree>
    <p:extLst>
      <p:ext uri="{BB962C8B-B14F-4D97-AF65-F5344CB8AC3E}">
        <p14:creationId xmlns:p14="http://schemas.microsoft.com/office/powerpoint/2010/main" val="2516504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BEBB01-9706-9243-8EE8-338951F017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791" y="749360"/>
            <a:ext cx="5117945" cy="53592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457C40-2CC5-854C-99A0-7F90A75CFF4E}"/>
              </a:ext>
            </a:extLst>
          </p:cNvPr>
          <p:cNvSpPr txBox="1"/>
          <p:nvPr/>
        </p:nvSpPr>
        <p:spPr>
          <a:xfrm>
            <a:off x="5944994" y="4707557"/>
            <a:ext cx="447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ookman Old Style" panose="02050604050505020204" pitchFamily="18" charset="0"/>
              </a:rPr>
              <a:t>Opal Thornton</a:t>
            </a:r>
          </a:p>
          <a:p>
            <a:r>
              <a:rPr lang="en-US" sz="2000" dirty="0">
                <a:latin typeface="Bookman Old Style" panose="02050604050505020204" pitchFamily="18" charset="0"/>
              </a:rPr>
              <a:t>(</a:t>
            </a:r>
            <a:r>
              <a:rPr lang="en-US" sz="2000" dirty="0" err="1">
                <a:latin typeface="Bookman Old Style" panose="02050604050505020204" pitchFamily="18" charset="0"/>
              </a:rPr>
              <a:t>hyperythrum</a:t>
            </a:r>
            <a:r>
              <a:rPr lang="en-US" sz="2000" dirty="0">
                <a:latin typeface="Bookman Old Style" panose="02050604050505020204" pitchFamily="18" charset="0"/>
              </a:rPr>
              <a:t> x English </a:t>
            </a:r>
            <a:r>
              <a:rPr lang="en-US" sz="2000" dirty="0" err="1">
                <a:latin typeface="Bookman Old Style" panose="02050604050505020204" pitchFamily="18" charset="0"/>
              </a:rPr>
              <a:t>Roseum</a:t>
            </a:r>
            <a:r>
              <a:rPr lang="en-US" sz="2000" dirty="0">
                <a:latin typeface="Bookman Old Style" panose="02050604050505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93146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arden with many different flowers&#10;&#10;AI-generated content may be incorrect.">
            <a:extLst>
              <a:ext uri="{FF2B5EF4-FFF2-40B4-BE49-F238E27FC236}">
                <a16:creationId xmlns:a16="http://schemas.microsoft.com/office/drawing/2014/main" id="{01A5AEA8-F7E9-0104-2990-B8811EA23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37" y="0"/>
            <a:ext cx="10811784" cy="707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78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EF22E29-8626-1E98-21CC-293437A71FAF}"/>
              </a:ext>
            </a:extLst>
          </p:cNvPr>
          <p:cNvSpPr txBox="1"/>
          <p:nvPr/>
        </p:nvSpPr>
        <p:spPr>
          <a:xfrm>
            <a:off x="6796917" y="2128603"/>
            <a:ext cx="2821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Fantastica x 1000 Butterflies</a:t>
            </a:r>
          </a:p>
        </p:txBody>
      </p:sp>
      <p:pic>
        <p:nvPicPr>
          <p:cNvPr id="3" name="Picture 2" descr="A close up of a flower&#10;&#10;AI-generated content may be incorrect.">
            <a:extLst>
              <a:ext uri="{FF2B5EF4-FFF2-40B4-BE49-F238E27FC236}">
                <a16:creationId xmlns:a16="http://schemas.microsoft.com/office/drawing/2014/main" id="{B4CAFC68-E176-3D1F-FB29-49CF6A4764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54" y="240632"/>
            <a:ext cx="6038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23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A0126D-E59F-E845-BED9-EE35EEA238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-77233" b="-62911"/>
          <a:stretch/>
        </p:blipFill>
        <p:spPr>
          <a:xfrm>
            <a:off x="221282" y="1360798"/>
            <a:ext cx="810321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9DE60B-FADC-134A-BA7C-EF433AE49DA9}"/>
              </a:ext>
            </a:extLst>
          </p:cNvPr>
          <p:cNvSpPr txBox="1"/>
          <p:nvPr/>
        </p:nvSpPr>
        <p:spPr>
          <a:xfrm>
            <a:off x="5114925" y="4229100"/>
            <a:ext cx="3971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ookman Old Style" panose="02050604050505020204" pitchFamily="18" charset="0"/>
              </a:rPr>
              <a:t>maximum x </a:t>
            </a:r>
            <a:r>
              <a:rPr lang="en-US" sz="2000" b="1" dirty="0" err="1">
                <a:latin typeface="Bookman Old Style" panose="02050604050505020204" pitchFamily="18" charset="0"/>
              </a:rPr>
              <a:t>Calophytum</a:t>
            </a:r>
            <a:endParaRPr lang="en-US" sz="2000" b="1" dirty="0">
              <a:latin typeface="Bookman Old Style" panose="02050604050505020204" pitchFamily="18" charset="0"/>
            </a:endParaRPr>
          </a:p>
          <a:p>
            <a:r>
              <a:rPr lang="en-US" sz="2000" dirty="0">
                <a:latin typeface="Bookman Old Style" panose="02050604050505020204" pitchFamily="18" charset="0"/>
              </a:rPr>
              <a:t>(Augie </a:t>
            </a:r>
            <a:r>
              <a:rPr lang="en-US" sz="2000" dirty="0" err="1">
                <a:latin typeface="Bookman Old Style" panose="02050604050505020204" pitchFamily="18" charset="0"/>
              </a:rPr>
              <a:t>Kehr</a:t>
            </a:r>
            <a:r>
              <a:rPr lang="en-US" sz="2000" dirty="0">
                <a:latin typeface="Bookman Old Style" panose="02050604050505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900177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EA6D5B2-8C15-C042-C849-B35A814F90B4}"/>
              </a:ext>
            </a:extLst>
          </p:cNvPr>
          <p:cNvSpPr txBox="1"/>
          <p:nvPr/>
        </p:nvSpPr>
        <p:spPr>
          <a:xfrm>
            <a:off x="5609491" y="1811215"/>
            <a:ext cx="6522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Bookman Old Style" panose="02050604050505020204" pitchFamily="18" charset="0"/>
              </a:rPr>
              <a:t>Brachycarpum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</a:rPr>
              <a:t>tigerstedtii</a:t>
            </a:r>
            <a:r>
              <a:rPr lang="en-US" sz="2400" dirty="0">
                <a:latin typeface="Bookman Old Style" panose="02050604050505020204" pitchFamily="18" charset="0"/>
              </a:rPr>
              <a:t> x </a:t>
            </a:r>
            <a:r>
              <a:rPr lang="en-US" sz="2400" dirty="0" err="1">
                <a:latin typeface="Bookman Old Style" panose="02050604050505020204" pitchFamily="18" charset="0"/>
              </a:rPr>
              <a:t>macabeanum</a:t>
            </a:r>
            <a:endParaRPr lang="en-US" sz="2400" dirty="0">
              <a:latin typeface="Bookman Old Style" panose="02050604050505020204" pitchFamily="18" charset="0"/>
            </a:endParaRPr>
          </a:p>
        </p:txBody>
      </p:sp>
      <p:pic>
        <p:nvPicPr>
          <p:cNvPr id="8" name="Picture 7" descr="A group of flowers in a garden&#10;&#10;AI-generated content may be incorrect.">
            <a:extLst>
              <a:ext uri="{FF2B5EF4-FFF2-40B4-BE49-F238E27FC236}">
                <a16:creationId xmlns:a16="http://schemas.microsoft.com/office/drawing/2014/main" id="{4898FEC0-67B8-2E83-5164-85B8F78BC8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9" y="-15353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160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sh with white flowers&#10;&#10;AI-generated content may be incorrect.">
            <a:extLst>
              <a:ext uri="{FF2B5EF4-FFF2-40B4-BE49-F238E27FC236}">
                <a16:creationId xmlns:a16="http://schemas.microsoft.com/office/drawing/2014/main" id="{37073ADD-5565-B315-794D-C3FE7FDAE6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188D17-33C8-37DE-165C-0262471C108A}"/>
              </a:ext>
            </a:extLst>
          </p:cNvPr>
          <p:cNvSpPr txBox="1"/>
          <p:nvPr/>
        </p:nvSpPr>
        <p:spPr>
          <a:xfrm>
            <a:off x="5596759" y="1939159"/>
            <a:ext cx="60901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Bookman Old Style" panose="02050604050505020204" pitchFamily="18" charset="0"/>
              </a:rPr>
              <a:t>Bracarpum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</a:rPr>
              <a:t>tigerstedtii</a:t>
            </a:r>
            <a:r>
              <a:rPr lang="en-US" sz="2400" dirty="0">
                <a:latin typeface="Bookman Old Style" panose="02050604050505020204" pitchFamily="18" charset="0"/>
              </a:rPr>
              <a:t> x </a:t>
            </a:r>
            <a:r>
              <a:rPr lang="en-US" sz="2400" dirty="0" err="1">
                <a:latin typeface="Bookman Old Style" panose="02050604050505020204" pitchFamily="18" charset="0"/>
              </a:rPr>
              <a:t>macabeanum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</a:p>
          <a:p>
            <a:r>
              <a:rPr lang="en-US" sz="2400" dirty="0">
                <a:latin typeface="Bookman Old Style" panose="02050604050505020204" pitchFamily="18" charset="0"/>
              </a:rPr>
              <a:t>Planting Fields Arboretum</a:t>
            </a:r>
          </a:p>
        </p:txBody>
      </p:sp>
    </p:spTree>
    <p:extLst>
      <p:ext uri="{BB962C8B-B14F-4D97-AF65-F5344CB8AC3E}">
        <p14:creationId xmlns:p14="http://schemas.microsoft.com/office/powerpoint/2010/main" val="36498374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nt with white flowers&#10;&#10;AI-generated content may be incorrect.">
            <a:extLst>
              <a:ext uri="{FF2B5EF4-FFF2-40B4-BE49-F238E27FC236}">
                <a16:creationId xmlns:a16="http://schemas.microsoft.com/office/drawing/2014/main" id="{B4217145-1A74-C253-6316-246122C0EB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21" y="0"/>
            <a:ext cx="51435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44F41C-070D-18E5-8A4F-90ABD15234B3}"/>
              </a:ext>
            </a:extLst>
          </p:cNvPr>
          <p:cNvSpPr txBox="1"/>
          <p:nvPr/>
        </p:nvSpPr>
        <p:spPr>
          <a:xfrm>
            <a:off x="7053943" y="2367643"/>
            <a:ext cx="32115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Bracycarpum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tigerstedtii</a:t>
            </a:r>
            <a:r>
              <a:rPr lang="en-US" sz="2400" dirty="0"/>
              <a:t> x </a:t>
            </a:r>
          </a:p>
          <a:p>
            <a:r>
              <a:rPr lang="en-US" sz="2400" dirty="0" err="1"/>
              <a:t>mababeanum</a:t>
            </a:r>
            <a:endParaRPr lang="en-US" sz="2400" dirty="0"/>
          </a:p>
          <a:p>
            <a:r>
              <a:rPr lang="en-US" sz="2400" dirty="0"/>
              <a:t> x</a:t>
            </a:r>
          </a:p>
          <a:p>
            <a:r>
              <a:rPr lang="en-US" sz="2400" dirty="0"/>
              <a:t>(</a:t>
            </a:r>
            <a:r>
              <a:rPr lang="en-US" sz="2400" dirty="0" err="1"/>
              <a:t>hyperythrum</a:t>
            </a:r>
            <a:r>
              <a:rPr lang="en-US" sz="2400" dirty="0"/>
              <a:t> x Martha)</a:t>
            </a:r>
          </a:p>
        </p:txBody>
      </p:sp>
    </p:spTree>
    <p:extLst>
      <p:ext uri="{BB962C8B-B14F-4D97-AF65-F5344CB8AC3E}">
        <p14:creationId xmlns:p14="http://schemas.microsoft.com/office/powerpoint/2010/main" val="6749034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white flowers&#10;&#10;AI-generated content may be incorrect.">
            <a:extLst>
              <a:ext uri="{FF2B5EF4-FFF2-40B4-BE49-F238E27FC236}">
                <a16:creationId xmlns:a16="http://schemas.microsoft.com/office/drawing/2014/main" id="{9F3A13E9-788C-2F7B-37AF-F2688D0C1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EC8EB5-3450-93E6-2D2E-6F49FC80C9AD}"/>
              </a:ext>
            </a:extLst>
          </p:cNvPr>
          <p:cNvSpPr txBox="1"/>
          <p:nvPr/>
        </p:nvSpPr>
        <p:spPr>
          <a:xfrm>
            <a:off x="9296400" y="2695074"/>
            <a:ext cx="25523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(</a:t>
            </a:r>
            <a:r>
              <a:rPr lang="en-US" dirty="0" err="1">
                <a:latin typeface="Bookman Old Style" panose="02050604050505020204" pitchFamily="18" charset="0"/>
              </a:rPr>
              <a:t>brachycarpum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</a:p>
          <a:p>
            <a:r>
              <a:rPr lang="en-US" dirty="0" err="1">
                <a:latin typeface="Bookman Old Style" panose="02050604050505020204" pitchFamily="18" charset="0"/>
              </a:rPr>
              <a:t>Tigerstedtii</a:t>
            </a:r>
            <a:r>
              <a:rPr lang="en-US" dirty="0">
                <a:latin typeface="Bookman Old Style" panose="02050604050505020204" pitchFamily="18" charset="0"/>
              </a:rPr>
              <a:t> x </a:t>
            </a:r>
          </a:p>
          <a:p>
            <a:r>
              <a:rPr lang="en-US" dirty="0">
                <a:latin typeface="Bookman Old Style" panose="02050604050505020204" pitchFamily="18" charset="0"/>
              </a:rPr>
              <a:t>[(</a:t>
            </a:r>
            <a:r>
              <a:rPr lang="en-US" dirty="0" err="1">
                <a:latin typeface="Bookman Old Style" panose="02050604050505020204" pitchFamily="18" charset="0"/>
              </a:rPr>
              <a:t>Orqnge</a:t>
            </a:r>
            <a:r>
              <a:rPr lang="en-US" dirty="0">
                <a:latin typeface="Bookman Old Style" panose="02050604050505020204" pitchFamily="18" charset="0"/>
              </a:rPr>
              <a:t> Marmalade </a:t>
            </a:r>
          </a:p>
          <a:p>
            <a:r>
              <a:rPr lang="en-US" dirty="0">
                <a:latin typeface="Bookman Old Style" panose="02050604050505020204" pitchFamily="18" charset="0"/>
              </a:rPr>
              <a:t>Percy Weisman)]</a:t>
            </a:r>
          </a:p>
          <a:p>
            <a:r>
              <a:rPr lang="en-US" dirty="0">
                <a:latin typeface="Bookman Old Style" panose="02050604050505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93357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ink flower&#10;&#10;AI-generated content may be incorrect.">
            <a:extLst>
              <a:ext uri="{FF2B5EF4-FFF2-40B4-BE49-F238E27FC236}">
                <a16:creationId xmlns:a16="http://schemas.microsoft.com/office/drawing/2014/main" id="{833F053A-8D4B-93CD-90A0-F5CF83547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C495F2-9556-F1ED-116D-BAC2AB7C241F}"/>
              </a:ext>
            </a:extLst>
          </p:cNvPr>
          <p:cNvSpPr txBox="1"/>
          <p:nvPr/>
        </p:nvSpPr>
        <p:spPr>
          <a:xfrm flipH="1">
            <a:off x="9296399" y="481263"/>
            <a:ext cx="2253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Fantastica x 1000 Butterflies</a:t>
            </a:r>
          </a:p>
        </p:txBody>
      </p:sp>
    </p:spTree>
    <p:extLst>
      <p:ext uri="{BB962C8B-B14F-4D97-AF65-F5344CB8AC3E}">
        <p14:creationId xmlns:p14="http://schemas.microsoft.com/office/powerpoint/2010/main" val="27460208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D90BAA-4ED5-F741-AC8B-ECA4FFDF51E0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4163" y="1039813"/>
            <a:ext cx="5202237" cy="43608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7FAF49-FE4F-824B-A25F-27E0B3AEBA1C}"/>
              </a:ext>
            </a:extLst>
          </p:cNvPr>
          <p:cNvSpPr txBox="1"/>
          <p:nvPr/>
        </p:nvSpPr>
        <p:spPr>
          <a:xfrm>
            <a:off x="5786438" y="4086225"/>
            <a:ext cx="4514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Bookman Old Style" panose="02050604050505020204" pitchFamily="18" charset="0"/>
              </a:rPr>
              <a:t>hyperythrum</a:t>
            </a:r>
            <a:r>
              <a:rPr lang="en-US" sz="2000" b="1" dirty="0">
                <a:latin typeface="Bookman Old Style" panose="02050604050505020204" pitchFamily="18" charset="0"/>
              </a:rPr>
              <a:t> x Martha Phipps</a:t>
            </a:r>
          </a:p>
        </p:txBody>
      </p:sp>
    </p:spTree>
    <p:extLst>
      <p:ext uri="{BB962C8B-B14F-4D97-AF65-F5344CB8AC3E}">
        <p14:creationId xmlns:p14="http://schemas.microsoft.com/office/powerpoint/2010/main" val="20119848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ush&#10;&#10;AI-generated content may be incorrect.">
            <a:extLst>
              <a:ext uri="{FF2B5EF4-FFF2-40B4-BE49-F238E27FC236}">
                <a16:creationId xmlns:a16="http://schemas.microsoft.com/office/drawing/2014/main" id="{3183AA78-F684-B7CB-3E03-C8F15813A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A13003-38A4-47B4-3DD8-EC08394B6FBC}"/>
              </a:ext>
            </a:extLst>
          </p:cNvPr>
          <p:cNvSpPr txBox="1"/>
          <p:nvPr/>
        </p:nvSpPr>
        <p:spPr>
          <a:xfrm>
            <a:off x="9296400" y="2414016"/>
            <a:ext cx="2685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Bookman Old Style" panose="02050604050505020204" pitchFamily="18" charset="0"/>
              </a:rPr>
              <a:t>Cherries and Merlot</a:t>
            </a:r>
          </a:p>
          <a:p>
            <a:endParaRPr lang="en-US" sz="2000" dirty="0">
              <a:latin typeface="Bookman Old Style" panose="02050604050505020204" pitchFamily="18" charset="0"/>
            </a:endParaRPr>
          </a:p>
          <a:p>
            <a:r>
              <a:rPr lang="en-US" sz="2000" dirty="0">
                <a:latin typeface="Bookman Old Style" panose="02050604050505020204" pitchFamily="18" charset="0"/>
              </a:rPr>
              <a:t>Fujioka</a:t>
            </a:r>
          </a:p>
        </p:txBody>
      </p:sp>
    </p:spTree>
    <p:extLst>
      <p:ext uri="{BB962C8B-B14F-4D97-AF65-F5344CB8AC3E}">
        <p14:creationId xmlns:p14="http://schemas.microsoft.com/office/powerpoint/2010/main" val="34476156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2B53C75-9F3B-658E-3264-1DE2F1DD43AF}"/>
              </a:ext>
            </a:extLst>
          </p:cNvPr>
          <p:cNvSpPr txBox="1"/>
          <p:nvPr/>
        </p:nvSpPr>
        <p:spPr>
          <a:xfrm>
            <a:off x="5760720" y="2377440"/>
            <a:ext cx="3347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Fantastica x Jan Bee</a:t>
            </a:r>
          </a:p>
        </p:txBody>
      </p:sp>
      <p:pic>
        <p:nvPicPr>
          <p:cNvPr id="8" name="Picture 7" descr="A group of red flowers&#10;&#10;AI-generated content may be incorrect.">
            <a:extLst>
              <a:ext uri="{FF2B5EF4-FFF2-40B4-BE49-F238E27FC236}">
                <a16:creationId xmlns:a16="http://schemas.microsoft.com/office/drawing/2014/main" id="{9A57C548-9ED6-736A-99B7-149314E991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67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w of trees in a forest&#10;&#10;AI-generated content may be incorrect.">
            <a:extLst>
              <a:ext uri="{FF2B5EF4-FFF2-40B4-BE49-F238E27FC236}">
                <a16:creationId xmlns:a16="http://schemas.microsoft.com/office/drawing/2014/main" id="{8C4C17F9-1AD6-D5EF-E26B-72E6B0109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228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07A34C5-1178-9577-1FD9-0CB70EE264D2}"/>
              </a:ext>
            </a:extLst>
          </p:cNvPr>
          <p:cNvSpPr txBox="1"/>
          <p:nvPr/>
        </p:nvSpPr>
        <p:spPr>
          <a:xfrm>
            <a:off x="5815584" y="2157984"/>
            <a:ext cx="488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(Fantastica x Jan Bee) x (Cherries &amp; Merlot)</a:t>
            </a:r>
          </a:p>
        </p:txBody>
      </p:sp>
      <p:pic>
        <p:nvPicPr>
          <p:cNvPr id="9" name="Picture 8" descr="A plant growing in a pot&#10;&#10;AI-generated content may be incorrect.">
            <a:extLst>
              <a:ext uri="{FF2B5EF4-FFF2-40B4-BE49-F238E27FC236}">
                <a16:creationId xmlns:a16="http://schemas.microsoft.com/office/drawing/2014/main" id="{83614995-23F5-C39B-5F86-43D58551CF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72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952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nt in a pot&#10;&#10;AI-generated content may be incorrect.">
            <a:extLst>
              <a:ext uri="{FF2B5EF4-FFF2-40B4-BE49-F238E27FC236}">
                <a16:creationId xmlns:a16="http://schemas.microsoft.com/office/drawing/2014/main" id="{B12D3588-D58A-1FA8-C09C-052FB266FE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6EB755-C2E1-2758-3D37-3E9C9AB26BD0}"/>
              </a:ext>
            </a:extLst>
          </p:cNvPr>
          <p:cNvSpPr txBox="1"/>
          <p:nvPr/>
        </p:nvSpPr>
        <p:spPr>
          <a:xfrm>
            <a:off x="5632704" y="2414016"/>
            <a:ext cx="552253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sz="2400" dirty="0"/>
              <a:t>Fantastica x Jan Bee) x (Cherries &amp; Merlot)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7240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holding a plant&#10;&#10;AI-generated content may be incorrect.">
            <a:extLst>
              <a:ext uri="{FF2B5EF4-FFF2-40B4-BE49-F238E27FC236}">
                <a16:creationId xmlns:a16="http://schemas.microsoft.com/office/drawing/2014/main" id="{346C1898-A171-2037-EA1A-164BD61381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92"/>
            <a:ext cx="51435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E7C009-5C90-F4C5-387A-BBDFBE5E7B7E}"/>
              </a:ext>
            </a:extLst>
          </p:cNvPr>
          <p:cNvSpPr txBox="1"/>
          <p:nvPr/>
        </p:nvSpPr>
        <p:spPr>
          <a:xfrm>
            <a:off x="6096000" y="2450592"/>
            <a:ext cx="323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(Fantastica x Jan Bee) x (Cherries &amp; Merlot)</a:t>
            </a:r>
          </a:p>
        </p:txBody>
      </p:sp>
    </p:spTree>
    <p:extLst>
      <p:ext uri="{BB962C8B-B14F-4D97-AF65-F5344CB8AC3E}">
        <p14:creationId xmlns:p14="http://schemas.microsoft.com/office/powerpoint/2010/main" val="11915332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1D246BDE-1912-BFAA-4267-40E0FD1D27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09" y="0"/>
            <a:ext cx="515962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599358-D1B8-BA4D-A7D3-DE82459AEA33}"/>
              </a:ext>
            </a:extLst>
          </p:cNvPr>
          <p:cNvSpPr txBox="1"/>
          <p:nvPr/>
        </p:nvSpPr>
        <p:spPr>
          <a:xfrm>
            <a:off x="5895474" y="3429000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Choco Rojo</a:t>
            </a:r>
          </a:p>
        </p:txBody>
      </p:sp>
    </p:spTree>
    <p:extLst>
      <p:ext uri="{BB962C8B-B14F-4D97-AF65-F5344CB8AC3E}">
        <p14:creationId xmlns:p14="http://schemas.microsoft.com/office/powerpoint/2010/main" val="12030404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F0DAF5-710C-E746-8079-A1375C74C1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652" y="571500"/>
            <a:ext cx="5173870" cy="594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D38978-50EB-004A-A362-6DAAC335C895}"/>
              </a:ext>
            </a:extLst>
          </p:cNvPr>
          <p:cNvSpPr txBox="1"/>
          <p:nvPr/>
        </p:nvSpPr>
        <p:spPr>
          <a:xfrm>
            <a:off x="5872163" y="5000625"/>
            <a:ext cx="485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ookman Old Style" panose="02050604050505020204" pitchFamily="18" charset="0"/>
              </a:rPr>
              <a:t>Karen Triplett x Nestucca #2</a:t>
            </a:r>
          </a:p>
        </p:txBody>
      </p:sp>
    </p:spTree>
    <p:extLst>
      <p:ext uri="{BB962C8B-B14F-4D97-AF65-F5344CB8AC3E}">
        <p14:creationId xmlns:p14="http://schemas.microsoft.com/office/powerpoint/2010/main" val="29092876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white flowers&#10;&#10;AI-generated content may be incorrect.">
            <a:extLst>
              <a:ext uri="{FF2B5EF4-FFF2-40B4-BE49-F238E27FC236}">
                <a16:creationId xmlns:a16="http://schemas.microsoft.com/office/drawing/2014/main" id="{6691EB7D-931D-2AF9-FBC2-CF1477111B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92" y="0"/>
            <a:ext cx="51435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A31729-4CFD-D406-5BF4-BA8BAE081686}"/>
              </a:ext>
            </a:extLst>
          </p:cNvPr>
          <p:cNvSpPr txBox="1"/>
          <p:nvPr/>
        </p:nvSpPr>
        <p:spPr>
          <a:xfrm>
            <a:off x="5396459" y="2998033"/>
            <a:ext cx="250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Karen Triplett x Nestucca</a:t>
            </a:r>
          </a:p>
        </p:txBody>
      </p:sp>
    </p:spTree>
    <p:extLst>
      <p:ext uri="{BB962C8B-B14F-4D97-AF65-F5344CB8AC3E}">
        <p14:creationId xmlns:p14="http://schemas.microsoft.com/office/powerpoint/2010/main" val="30519197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flower with green leaves&#10;&#10;AI-generated content may be incorrect.">
            <a:extLst>
              <a:ext uri="{FF2B5EF4-FFF2-40B4-BE49-F238E27FC236}">
                <a16:creationId xmlns:a16="http://schemas.microsoft.com/office/drawing/2014/main" id="{F715D9B5-8C6F-5A20-7172-5677728F4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8FBDDB-9350-F966-E7AC-9C80A50D8567}"/>
              </a:ext>
            </a:extLst>
          </p:cNvPr>
          <p:cNvSpPr txBox="1"/>
          <p:nvPr/>
        </p:nvSpPr>
        <p:spPr>
          <a:xfrm>
            <a:off x="9296400" y="2454442"/>
            <a:ext cx="25474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Kristi Lynn</a:t>
            </a:r>
          </a:p>
          <a:p>
            <a:endParaRPr lang="en-US" sz="2400" dirty="0">
              <a:latin typeface="Bookman Old Style" panose="02050604050505020204" pitchFamily="18" charset="0"/>
            </a:endParaRPr>
          </a:p>
          <a:p>
            <a:r>
              <a:rPr lang="en-US" sz="2400" dirty="0">
                <a:latin typeface="Bookman Old Style" panose="02050604050505020204" pitchFamily="18" charset="0"/>
              </a:rPr>
              <a:t>Karen Triplett x</a:t>
            </a:r>
          </a:p>
          <a:p>
            <a:r>
              <a:rPr lang="en-US" sz="2400" dirty="0">
                <a:latin typeface="Bookman Old Style" panose="02050604050505020204" pitchFamily="18" charset="0"/>
              </a:rPr>
              <a:t>Big Deal</a:t>
            </a:r>
          </a:p>
        </p:txBody>
      </p:sp>
    </p:spTree>
    <p:extLst>
      <p:ext uri="{BB962C8B-B14F-4D97-AF65-F5344CB8AC3E}">
        <p14:creationId xmlns:p14="http://schemas.microsoft.com/office/powerpoint/2010/main" val="36508083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371A57-CD47-9B4F-B8A1-5646DC4A6D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" y="0"/>
            <a:ext cx="795813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95AC2B-C5E7-AB40-AB5E-9CA3D407CD35}"/>
              </a:ext>
            </a:extLst>
          </p:cNvPr>
          <p:cNvSpPr txBox="1"/>
          <p:nvPr/>
        </p:nvSpPr>
        <p:spPr>
          <a:xfrm>
            <a:off x="8329613" y="4100513"/>
            <a:ext cx="3643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ookman Old Style" panose="02050604050505020204" pitchFamily="18" charset="0"/>
              </a:rPr>
              <a:t>Charles Loomis</a:t>
            </a:r>
          </a:p>
          <a:p>
            <a:endParaRPr lang="en-US" sz="2000" dirty="0">
              <a:latin typeface="Bookman Old Style" panose="02050604050505020204" pitchFamily="18" charset="0"/>
            </a:endParaRPr>
          </a:p>
          <a:p>
            <a:r>
              <a:rPr lang="en-US" sz="2000" dirty="0">
                <a:latin typeface="Bookman Old Style" panose="02050604050505020204" pitchFamily="18" charset="0"/>
              </a:rPr>
              <a:t>(John Thornton)</a:t>
            </a:r>
          </a:p>
        </p:txBody>
      </p:sp>
    </p:spTree>
    <p:extLst>
      <p:ext uri="{BB962C8B-B14F-4D97-AF65-F5344CB8AC3E}">
        <p14:creationId xmlns:p14="http://schemas.microsoft.com/office/powerpoint/2010/main" val="7507220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flowers in a garden&#10;&#10;AI-generated content may be incorrect.">
            <a:extLst>
              <a:ext uri="{FF2B5EF4-FFF2-40B4-BE49-F238E27FC236}">
                <a16:creationId xmlns:a16="http://schemas.microsoft.com/office/drawing/2014/main" id="{3DFE2072-C7BB-53DC-00F9-674AD0D921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393D29-FC56-D852-99BC-135157F5E68C}"/>
              </a:ext>
            </a:extLst>
          </p:cNvPr>
          <p:cNvSpPr txBox="1"/>
          <p:nvPr/>
        </p:nvSpPr>
        <p:spPr>
          <a:xfrm flipH="1">
            <a:off x="5892054" y="2501152"/>
            <a:ext cx="1472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Sundust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Anderson</a:t>
            </a:r>
          </a:p>
        </p:txBody>
      </p:sp>
    </p:spTree>
    <p:extLst>
      <p:ext uri="{BB962C8B-B14F-4D97-AF65-F5344CB8AC3E}">
        <p14:creationId xmlns:p14="http://schemas.microsoft.com/office/powerpoint/2010/main" val="1645812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DE705B-EE6F-8149-AB18-6F43E63D18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67"/>
          <a:stretch/>
        </p:blipFill>
        <p:spPr>
          <a:xfrm>
            <a:off x="184467" y="357187"/>
            <a:ext cx="5801996" cy="61436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A6E66C-E658-E441-8BFB-020245442D28}"/>
              </a:ext>
            </a:extLst>
          </p:cNvPr>
          <p:cNvSpPr txBox="1"/>
          <p:nvPr/>
        </p:nvSpPr>
        <p:spPr>
          <a:xfrm>
            <a:off x="6400800" y="4714875"/>
            <a:ext cx="4514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Bookman Old Style" panose="02050604050505020204" pitchFamily="18" charset="0"/>
              </a:rPr>
              <a:t>My Catherine</a:t>
            </a:r>
          </a:p>
          <a:p>
            <a:endParaRPr lang="en-US" sz="2000" b="1" dirty="0">
              <a:latin typeface="Bookman Old Style" panose="02050604050505020204" pitchFamily="18" charset="0"/>
            </a:endParaRPr>
          </a:p>
          <a:p>
            <a:r>
              <a:rPr lang="en-US" sz="2000" dirty="0">
                <a:latin typeface="Bookman Old Style" panose="02050604050505020204" pitchFamily="18" charset="0"/>
              </a:rPr>
              <a:t>[(Dumper’s yellow x Phipps Yellow) x 1000 Butterflies] x </a:t>
            </a:r>
            <a:r>
              <a:rPr lang="en-US" sz="2000" dirty="0" err="1">
                <a:latin typeface="Bookman Old Style" panose="02050604050505020204" pitchFamily="18" charset="0"/>
              </a:rPr>
              <a:t>Sonnenchein</a:t>
            </a:r>
            <a:endParaRPr lang="en-US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439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with trees and bushes&#10;&#10;AI-generated content may be incorrect.">
            <a:extLst>
              <a:ext uri="{FF2B5EF4-FFF2-40B4-BE49-F238E27FC236}">
                <a16:creationId xmlns:a16="http://schemas.microsoft.com/office/drawing/2014/main" id="{F9A0D1B2-989F-1AE9-C57A-9ACE084CB7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605" y="0"/>
            <a:ext cx="10352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025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F38679-06F2-FDB4-7AD4-EB687D256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60" y="84909"/>
            <a:ext cx="497205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6704EE-A676-DF74-5C47-AC487B14189D}"/>
              </a:ext>
            </a:extLst>
          </p:cNvPr>
          <p:cNvSpPr txBox="1"/>
          <p:nvPr/>
        </p:nvSpPr>
        <p:spPr>
          <a:xfrm>
            <a:off x="5779302" y="1965316"/>
            <a:ext cx="549701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Bookman Old Style" panose="02050604050505020204" pitchFamily="18" charset="0"/>
              </a:rPr>
              <a:t>My Catherine</a:t>
            </a:r>
          </a:p>
          <a:p>
            <a:endParaRPr lang="en-US" sz="2400" dirty="0"/>
          </a:p>
          <a:p>
            <a:r>
              <a:rPr lang="en-US" sz="2400" dirty="0">
                <a:latin typeface="Bookman Old Style" panose="02050604050505020204" pitchFamily="18" charset="0"/>
              </a:rPr>
              <a:t>[(Dumper’s yellow x Phipps Yellow) </a:t>
            </a:r>
          </a:p>
          <a:p>
            <a:r>
              <a:rPr lang="en-US" sz="2400" dirty="0">
                <a:latin typeface="Bookman Old Style" panose="02050604050505020204" pitchFamily="18" charset="0"/>
              </a:rPr>
              <a:t>x 1000 Butterflies] x </a:t>
            </a:r>
            <a:r>
              <a:rPr lang="en-US" sz="2400" dirty="0" err="1">
                <a:latin typeface="Bookman Old Style" panose="02050604050505020204" pitchFamily="18" charset="0"/>
              </a:rPr>
              <a:t>Sonnenchein</a:t>
            </a:r>
            <a:endParaRPr lang="en-US" sz="2400" dirty="0">
              <a:latin typeface="Bookman Old Style" panose="02050604050505020204" pitchFamily="18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01983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hat and glasses holding a flower&#10;&#10;AI-generated content may be incorrect.">
            <a:extLst>
              <a:ext uri="{FF2B5EF4-FFF2-40B4-BE49-F238E27FC236}">
                <a16:creationId xmlns:a16="http://schemas.microsoft.com/office/drawing/2014/main" id="{91312250-593C-8323-4434-7243301A54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0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350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lant&#10;&#10;AI-generated content may be incorrect.">
            <a:extLst>
              <a:ext uri="{FF2B5EF4-FFF2-40B4-BE49-F238E27FC236}">
                <a16:creationId xmlns:a16="http://schemas.microsoft.com/office/drawing/2014/main" id="{34CD9411-A7E7-7577-9D98-51A5965D92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068426-66B4-CF49-3517-72FCE914149E}"/>
              </a:ext>
            </a:extLst>
          </p:cNvPr>
          <p:cNvSpPr txBox="1"/>
          <p:nvPr/>
        </p:nvSpPr>
        <p:spPr>
          <a:xfrm>
            <a:off x="5744817" y="2743200"/>
            <a:ext cx="41649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My Catherine</a:t>
            </a:r>
          </a:p>
          <a:p>
            <a:r>
              <a:rPr lang="en-US" sz="2400" dirty="0">
                <a:latin typeface="Bookman Old Style" panose="02050604050505020204" pitchFamily="18" charset="0"/>
              </a:rPr>
              <a:t>Planting Fields </a:t>
            </a:r>
            <a:r>
              <a:rPr lang="en-US" sz="2400" dirty="0" err="1">
                <a:latin typeface="Bookman Old Style" panose="02050604050505020204" pitchFamily="18" charset="0"/>
              </a:rPr>
              <a:t>Aeboretum</a:t>
            </a:r>
            <a:endParaRPr lang="en-US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259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ink flowers&#10;&#10;AI-generated content may be incorrect.">
            <a:extLst>
              <a:ext uri="{FF2B5EF4-FFF2-40B4-BE49-F238E27FC236}">
                <a16:creationId xmlns:a16="http://schemas.microsoft.com/office/drawing/2014/main" id="{B9242D86-4AB1-56BE-DC77-DCC80DAC7A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0FEBC6-C346-3F19-0FD1-5952C8AC7AE6}"/>
              </a:ext>
            </a:extLst>
          </p:cNvPr>
          <p:cNvSpPr txBox="1"/>
          <p:nvPr/>
        </p:nvSpPr>
        <p:spPr>
          <a:xfrm>
            <a:off x="9144000" y="2340244"/>
            <a:ext cx="3009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Offshoot x</a:t>
            </a:r>
          </a:p>
          <a:p>
            <a:r>
              <a:rPr lang="en-US" sz="2400" dirty="0"/>
              <a:t>(#32 x Viennese Waltz)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7604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flower&#10;&#10;AI-generated content may be incorrect.">
            <a:extLst>
              <a:ext uri="{FF2B5EF4-FFF2-40B4-BE49-F238E27FC236}">
                <a16:creationId xmlns:a16="http://schemas.microsoft.com/office/drawing/2014/main" id="{CD4C04DF-E870-125E-EBB8-EDC801053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15" y="0"/>
            <a:ext cx="51414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0B880E-8A95-B07F-9C7F-34B711FA4A51}"/>
              </a:ext>
            </a:extLst>
          </p:cNvPr>
          <p:cNvSpPr txBox="1"/>
          <p:nvPr/>
        </p:nvSpPr>
        <p:spPr>
          <a:xfrm>
            <a:off x="5927272" y="2171700"/>
            <a:ext cx="249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Offshoot x (#32 x Viennese Waltz)</a:t>
            </a:r>
          </a:p>
        </p:txBody>
      </p:sp>
    </p:spTree>
    <p:extLst>
      <p:ext uri="{BB962C8B-B14F-4D97-AF65-F5344CB8AC3E}">
        <p14:creationId xmlns:p14="http://schemas.microsoft.com/office/powerpoint/2010/main" val="356994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of white flowers on a bush&#10;&#10;AI-generated content may be incorrect.">
            <a:extLst>
              <a:ext uri="{FF2B5EF4-FFF2-40B4-BE49-F238E27FC236}">
                <a16:creationId xmlns:a16="http://schemas.microsoft.com/office/drawing/2014/main" id="{A8F4A1B5-9F1E-D5D7-E465-2D9600315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2611" y="0"/>
            <a:ext cx="9529011" cy="71467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20544D-E1D5-DE5F-A604-583025DDED26}"/>
              </a:ext>
            </a:extLst>
          </p:cNvPr>
          <p:cNvSpPr txBox="1"/>
          <p:nvPr/>
        </p:nvSpPr>
        <p:spPr>
          <a:xfrm>
            <a:off x="9296400" y="2502568"/>
            <a:ext cx="25619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Offshoot x</a:t>
            </a:r>
          </a:p>
          <a:p>
            <a:r>
              <a:rPr lang="en-US" sz="2400" dirty="0">
                <a:latin typeface="Bookman Old Style" panose="02050604050505020204" pitchFamily="18" charset="0"/>
              </a:rPr>
              <a:t>(#32 x </a:t>
            </a:r>
          </a:p>
          <a:p>
            <a:r>
              <a:rPr lang="en-US" sz="2400" dirty="0">
                <a:latin typeface="Bookman Old Style" panose="02050604050505020204" pitchFamily="18" charset="0"/>
              </a:rPr>
              <a:t>Viennese Waltz)</a:t>
            </a:r>
          </a:p>
        </p:txBody>
      </p:sp>
    </p:spTree>
    <p:extLst>
      <p:ext uri="{BB962C8B-B14F-4D97-AF65-F5344CB8AC3E}">
        <p14:creationId xmlns:p14="http://schemas.microsoft.com/office/powerpoint/2010/main" val="18335222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flower&#10;&#10;AI-generated content may be incorrect.">
            <a:extLst>
              <a:ext uri="{FF2B5EF4-FFF2-40B4-BE49-F238E27FC236}">
                <a16:creationId xmlns:a16="http://schemas.microsoft.com/office/drawing/2014/main" id="{3FD5C1C3-FFC7-B60B-9F97-D2D4284B4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4AF7C7-802D-D30A-D8C2-F4D948802613}"/>
              </a:ext>
            </a:extLst>
          </p:cNvPr>
          <p:cNvSpPr txBox="1"/>
          <p:nvPr/>
        </p:nvSpPr>
        <p:spPr>
          <a:xfrm>
            <a:off x="9499600" y="2870200"/>
            <a:ext cx="18523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Grand Recital</a:t>
            </a:r>
          </a:p>
          <a:p>
            <a:endParaRPr lang="en-US" sz="2400" dirty="0"/>
          </a:p>
          <a:p>
            <a:r>
              <a:rPr lang="en-US" sz="2400" dirty="0"/>
              <a:t>Barlup</a:t>
            </a:r>
          </a:p>
        </p:txBody>
      </p:sp>
    </p:spTree>
    <p:extLst>
      <p:ext uri="{BB962C8B-B14F-4D97-AF65-F5344CB8AC3E}">
        <p14:creationId xmlns:p14="http://schemas.microsoft.com/office/powerpoint/2010/main" val="27715525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white flowers&#10;&#10;AI-generated content may be incorrect.">
            <a:extLst>
              <a:ext uri="{FF2B5EF4-FFF2-40B4-BE49-F238E27FC236}">
                <a16:creationId xmlns:a16="http://schemas.microsoft.com/office/drawing/2014/main" id="{72EED9D0-D894-2D2F-7430-B7A470858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76" y="0"/>
            <a:ext cx="852220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023D8A-0280-8849-C624-3E53D5E3680F}"/>
              </a:ext>
            </a:extLst>
          </p:cNvPr>
          <p:cNvSpPr txBox="1"/>
          <p:nvPr/>
        </p:nvSpPr>
        <p:spPr>
          <a:xfrm>
            <a:off x="9015984" y="2084832"/>
            <a:ext cx="2831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Offshoot x Lofthouse Legacy</a:t>
            </a:r>
          </a:p>
        </p:txBody>
      </p:sp>
    </p:spTree>
    <p:extLst>
      <p:ext uri="{BB962C8B-B14F-4D97-AF65-F5344CB8AC3E}">
        <p14:creationId xmlns:p14="http://schemas.microsoft.com/office/powerpoint/2010/main" val="173630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AD3A4E-FEB6-C94B-9E25-013BC435DE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975" y="157163"/>
            <a:ext cx="5172424" cy="6515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8F3501-9980-544C-95EF-216D04F2858F}"/>
              </a:ext>
            </a:extLst>
          </p:cNvPr>
          <p:cNvSpPr txBox="1"/>
          <p:nvPr/>
        </p:nvSpPr>
        <p:spPr>
          <a:xfrm>
            <a:off x="5900738" y="4514850"/>
            <a:ext cx="3986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ookman Old Style" panose="02050604050505020204" pitchFamily="18" charset="0"/>
              </a:rPr>
              <a:t>Offshoot x Lofthouse Legacy</a:t>
            </a:r>
          </a:p>
        </p:txBody>
      </p:sp>
    </p:spTree>
    <p:extLst>
      <p:ext uri="{BB962C8B-B14F-4D97-AF65-F5344CB8AC3E}">
        <p14:creationId xmlns:p14="http://schemas.microsoft.com/office/powerpoint/2010/main" val="8516040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flower&#10;&#10;AI-generated content may be incorrect.">
            <a:extLst>
              <a:ext uri="{FF2B5EF4-FFF2-40B4-BE49-F238E27FC236}">
                <a16:creationId xmlns:a16="http://schemas.microsoft.com/office/drawing/2014/main" id="{0EC774B2-CD15-C541-A9CE-D9398BD1B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D1944-1290-B134-DC3D-97217E85FF32}"/>
              </a:ext>
            </a:extLst>
          </p:cNvPr>
          <p:cNvSpPr txBox="1"/>
          <p:nvPr/>
        </p:nvSpPr>
        <p:spPr>
          <a:xfrm>
            <a:off x="9296400" y="1949116"/>
            <a:ext cx="27783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Offshoot x</a:t>
            </a:r>
          </a:p>
          <a:p>
            <a:r>
              <a:rPr lang="en-US" sz="2400" dirty="0">
                <a:latin typeface="Bookman Old Style" panose="02050604050505020204" pitchFamily="18" charset="0"/>
              </a:rPr>
              <a:t>Lofthouse Legacy</a:t>
            </a:r>
          </a:p>
          <a:p>
            <a:endParaRPr lang="en-US" sz="2400" dirty="0">
              <a:latin typeface="Bookman Old Style" panose="02050604050505020204" pitchFamily="18" charset="0"/>
            </a:endParaRPr>
          </a:p>
          <a:p>
            <a:r>
              <a:rPr lang="en-US" sz="2400" dirty="0">
                <a:latin typeface="Bookman Old Style" panose="02050604050505020204" pitchFamily="18" charset="0"/>
              </a:rPr>
              <a:t>Seed set</a:t>
            </a:r>
          </a:p>
        </p:txBody>
      </p:sp>
    </p:spTree>
    <p:extLst>
      <p:ext uri="{BB962C8B-B14F-4D97-AF65-F5344CB8AC3E}">
        <p14:creationId xmlns:p14="http://schemas.microsoft.com/office/powerpoint/2010/main" val="96031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arden with flowers and bushes&#10;&#10;AI-generated content may be incorrect.">
            <a:extLst>
              <a:ext uri="{FF2B5EF4-FFF2-40B4-BE49-F238E27FC236}">
                <a16:creationId xmlns:a16="http://schemas.microsoft.com/office/drawing/2014/main" id="{7ECF5DF0-1936-7EE3-32D6-8550E9485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404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white flowers with red spots&#10;&#10;AI-generated content may be incorrect.">
            <a:extLst>
              <a:ext uri="{FF2B5EF4-FFF2-40B4-BE49-F238E27FC236}">
                <a16:creationId xmlns:a16="http://schemas.microsoft.com/office/drawing/2014/main" id="{E3171EB1-6AB4-81D0-816C-6BA12DC1F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629E24-D0F3-1F67-17F2-5CBCE7BE1E67}"/>
              </a:ext>
            </a:extLst>
          </p:cNvPr>
          <p:cNvSpPr txBox="1"/>
          <p:nvPr/>
        </p:nvSpPr>
        <p:spPr>
          <a:xfrm>
            <a:off x="9504947" y="2430379"/>
            <a:ext cx="2332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Ariadne Grace</a:t>
            </a:r>
          </a:p>
        </p:txBody>
      </p:sp>
    </p:spTree>
    <p:extLst>
      <p:ext uri="{BB962C8B-B14F-4D97-AF65-F5344CB8AC3E}">
        <p14:creationId xmlns:p14="http://schemas.microsoft.com/office/powerpoint/2010/main" val="18246737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flower&#10;&#10;AI-generated content may be incorrect.">
            <a:extLst>
              <a:ext uri="{FF2B5EF4-FFF2-40B4-BE49-F238E27FC236}">
                <a16:creationId xmlns:a16="http://schemas.microsoft.com/office/drawing/2014/main" id="{2FA29C74-8D43-A3CC-018E-EE1A74FD08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8" y="0"/>
            <a:ext cx="51435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86DCC1-CF7A-DB1B-1FC1-D1E814CE762F}"/>
              </a:ext>
            </a:extLst>
          </p:cNvPr>
          <p:cNvSpPr txBox="1"/>
          <p:nvPr/>
        </p:nvSpPr>
        <p:spPr>
          <a:xfrm>
            <a:off x="5345723" y="1846385"/>
            <a:ext cx="46394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Janet Blair x [Nancy Evans x </a:t>
            </a:r>
          </a:p>
          <a:p>
            <a:r>
              <a:rPr lang="en-US" sz="2400" dirty="0">
                <a:latin typeface="Bookman Old Style" panose="02050604050505020204" pitchFamily="18" charset="0"/>
              </a:rPr>
              <a:t>(Whopper x Cameo)</a:t>
            </a:r>
          </a:p>
        </p:txBody>
      </p:sp>
    </p:spTree>
    <p:extLst>
      <p:ext uri="{BB962C8B-B14F-4D97-AF65-F5344CB8AC3E}">
        <p14:creationId xmlns:p14="http://schemas.microsoft.com/office/powerpoint/2010/main" val="29835490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flower&#10;&#10;AI-generated content may be incorrect.">
            <a:extLst>
              <a:ext uri="{FF2B5EF4-FFF2-40B4-BE49-F238E27FC236}">
                <a16:creationId xmlns:a16="http://schemas.microsoft.com/office/drawing/2014/main" id="{9E3A8A21-E941-2851-94B5-5CDF41B761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6308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C89B15-9FA6-3EFC-0CFA-00D7170719A5}"/>
              </a:ext>
            </a:extLst>
          </p:cNvPr>
          <p:cNvSpPr txBox="1"/>
          <p:nvPr/>
        </p:nvSpPr>
        <p:spPr>
          <a:xfrm>
            <a:off x="7483642" y="2743200"/>
            <a:ext cx="32944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Bookman Old Style" panose="02050604050505020204" pitchFamily="18" charset="0"/>
              </a:rPr>
              <a:t>Aureum</a:t>
            </a:r>
            <a:r>
              <a:rPr lang="en-US" sz="2400" dirty="0">
                <a:latin typeface="Bookman Old Style" panose="02050604050505020204" pitchFamily="18" charset="0"/>
              </a:rPr>
              <a:t> x </a:t>
            </a:r>
            <a:r>
              <a:rPr lang="en-US" sz="2400" dirty="0" err="1">
                <a:latin typeface="Bookman Old Style" panose="02050604050505020204" pitchFamily="18" charset="0"/>
              </a:rPr>
              <a:t>lanigerum</a:t>
            </a:r>
            <a:endParaRPr lang="en-US" sz="2400" dirty="0">
              <a:latin typeface="Bookman Old Style" panose="02050604050505020204" pitchFamily="18" charset="0"/>
            </a:endParaRPr>
          </a:p>
          <a:p>
            <a:endParaRPr lang="en-US" sz="2400" dirty="0">
              <a:latin typeface="Bookman Old Style" panose="02050604050505020204" pitchFamily="18" charset="0"/>
            </a:endParaRPr>
          </a:p>
          <a:p>
            <a:r>
              <a:rPr lang="en-US" sz="2400" dirty="0">
                <a:latin typeface="Bookman Old Style" panose="02050604050505020204" pitchFamily="18" charset="0"/>
              </a:rPr>
              <a:t>Dick Steele</a:t>
            </a:r>
          </a:p>
        </p:txBody>
      </p:sp>
    </p:spTree>
    <p:extLst>
      <p:ext uri="{BB962C8B-B14F-4D97-AF65-F5344CB8AC3E}">
        <p14:creationId xmlns:p14="http://schemas.microsoft.com/office/powerpoint/2010/main" val="14577856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white flowers&#10;&#10;AI-generated content may be incorrect.">
            <a:extLst>
              <a:ext uri="{FF2B5EF4-FFF2-40B4-BE49-F238E27FC236}">
                <a16:creationId xmlns:a16="http://schemas.microsoft.com/office/drawing/2014/main" id="{77AE7527-E284-C80E-39A4-02293C735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96400" cy="6972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E662D3-E022-41C3-76BF-231718D669C5}"/>
              </a:ext>
            </a:extLst>
          </p:cNvPr>
          <p:cNvSpPr txBox="1"/>
          <p:nvPr/>
        </p:nvSpPr>
        <p:spPr>
          <a:xfrm>
            <a:off x="9296400" y="2406316"/>
            <a:ext cx="20072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Blue Peter x</a:t>
            </a:r>
          </a:p>
          <a:p>
            <a:r>
              <a:rPr lang="en-US" sz="2400" dirty="0" err="1">
                <a:latin typeface="Bookman Old Style" panose="02050604050505020204" pitchFamily="18" charset="0"/>
              </a:rPr>
              <a:t>Fortunei</a:t>
            </a:r>
            <a:endParaRPr lang="en-US" sz="2400" dirty="0">
              <a:latin typeface="Bookman Old Style" panose="02050604050505020204" pitchFamily="18" charset="0"/>
            </a:endParaRPr>
          </a:p>
          <a:p>
            <a:endParaRPr lang="en-US" sz="2400" dirty="0">
              <a:latin typeface="Bookman Old Style" panose="02050604050505020204" pitchFamily="18" charset="0"/>
            </a:endParaRPr>
          </a:p>
          <a:p>
            <a:r>
              <a:rPr lang="en-US" sz="2400" dirty="0">
                <a:latin typeface="Bookman Old Style" panose="02050604050505020204" pitchFamily="18" charset="0"/>
              </a:rPr>
              <a:t>Dick Steele</a:t>
            </a:r>
          </a:p>
        </p:txBody>
      </p:sp>
    </p:spTree>
    <p:extLst>
      <p:ext uri="{BB962C8B-B14F-4D97-AF65-F5344CB8AC3E}">
        <p14:creationId xmlns:p14="http://schemas.microsoft.com/office/powerpoint/2010/main" val="38023612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flowers&#10;&#10;AI-generated content may be incorrect.">
            <a:extLst>
              <a:ext uri="{FF2B5EF4-FFF2-40B4-BE49-F238E27FC236}">
                <a16:creationId xmlns:a16="http://schemas.microsoft.com/office/drawing/2014/main" id="{F60F55C0-6C08-D591-2F9E-F2ED2DB7AB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610"/>
            <a:ext cx="10141284" cy="67267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BAB210-3491-021D-D5DF-A1AB153B10D6}"/>
              </a:ext>
            </a:extLst>
          </p:cNvPr>
          <p:cNvSpPr txBox="1"/>
          <p:nvPr/>
        </p:nvSpPr>
        <p:spPr>
          <a:xfrm>
            <a:off x="10141284" y="1756611"/>
            <a:ext cx="20040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Bookman Old Style" panose="02050604050505020204" pitchFamily="18" charset="0"/>
              </a:rPr>
              <a:t>(</a:t>
            </a:r>
            <a:r>
              <a:rPr lang="en-US" sz="2000" dirty="0" err="1">
                <a:latin typeface="Bookman Old Style" panose="02050604050505020204" pitchFamily="18" charset="0"/>
              </a:rPr>
              <a:t>Consolinis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</a:p>
          <a:p>
            <a:r>
              <a:rPr lang="en-US" sz="2000" dirty="0">
                <a:latin typeface="Bookman Old Style" panose="02050604050505020204" pitchFamily="18" charset="0"/>
              </a:rPr>
              <a:t>Windmill x</a:t>
            </a:r>
          </a:p>
          <a:p>
            <a:r>
              <a:rPr lang="en-US" sz="2000" dirty="0">
                <a:latin typeface="Bookman Old Style" panose="02050604050505020204" pitchFamily="18" charset="0"/>
              </a:rPr>
              <a:t>Unique </a:t>
            </a:r>
          </a:p>
          <a:p>
            <a:r>
              <a:rPr lang="en-US" sz="2000" dirty="0">
                <a:latin typeface="Bookman Old Style" panose="02050604050505020204" pitchFamily="18" charset="0"/>
              </a:rPr>
              <a:t>Marmalade) x</a:t>
            </a:r>
          </a:p>
          <a:p>
            <a:r>
              <a:rPr lang="en-US" sz="2000" dirty="0">
                <a:latin typeface="Bookman Old Style" panose="02050604050505020204" pitchFamily="18" charset="0"/>
              </a:rPr>
              <a:t>(Karen Triplett</a:t>
            </a:r>
          </a:p>
          <a:p>
            <a:r>
              <a:rPr lang="en-US" sz="2000">
                <a:latin typeface="Bookman Old Style" panose="02050604050505020204" pitchFamily="18" charset="0"/>
              </a:rPr>
              <a:t>x </a:t>
            </a:r>
            <a:r>
              <a:rPr lang="en-US" sz="2000" dirty="0">
                <a:latin typeface="Bookman Old Style" panose="02050604050505020204" pitchFamily="18" charset="0"/>
              </a:rPr>
              <a:t>Big Deal)</a:t>
            </a:r>
          </a:p>
        </p:txBody>
      </p:sp>
    </p:spTree>
    <p:extLst>
      <p:ext uri="{BB962C8B-B14F-4D97-AF65-F5344CB8AC3E}">
        <p14:creationId xmlns:p14="http://schemas.microsoft.com/office/powerpoint/2010/main" val="7965340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86F2B7-8590-80F5-69C6-B091F9B4E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2629"/>
            <a:ext cx="51435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C723C5-AD65-0429-15D3-B948C80785CA}"/>
              </a:ext>
            </a:extLst>
          </p:cNvPr>
          <p:cNvSpPr txBox="1"/>
          <p:nvPr/>
        </p:nvSpPr>
        <p:spPr>
          <a:xfrm>
            <a:off x="5877197" y="2634706"/>
            <a:ext cx="14924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Big Orange #5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6802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flowers&#10;&#10;AI-generated content may be incorrect.">
            <a:extLst>
              <a:ext uri="{FF2B5EF4-FFF2-40B4-BE49-F238E27FC236}">
                <a16:creationId xmlns:a16="http://schemas.microsoft.com/office/drawing/2014/main" id="{A710110E-646A-7DB2-0904-6D11F992AF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817" y="0"/>
            <a:ext cx="51435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7581A6-0F21-6382-FC19-64773903715D}"/>
              </a:ext>
            </a:extLst>
          </p:cNvPr>
          <p:cNvSpPr txBox="1"/>
          <p:nvPr/>
        </p:nvSpPr>
        <p:spPr>
          <a:xfrm flipH="1">
            <a:off x="6610685" y="1389888"/>
            <a:ext cx="4757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Big Orange #5</a:t>
            </a:r>
          </a:p>
        </p:txBody>
      </p:sp>
    </p:spTree>
    <p:extLst>
      <p:ext uri="{BB962C8B-B14F-4D97-AF65-F5344CB8AC3E}">
        <p14:creationId xmlns:p14="http://schemas.microsoft.com/office/powerpoint/2010/main" val="42067303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B44115-E6B0-12A3-25BC-1CA649ECA5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38" y="0"/>
            <a:ext cx="628288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968E80-C709-3A4B-2DE0-A2145F477CE2}"/>
              </a:ext>
            </a:extLst>
          </p:cNvPr>
          <p:cNvSpPr txBox="1"/>
          <p:nvPr/>
        </p:nvSpPr>
        <p:spPr>
          <a:xfrm>
            <a:off x="7067006" y="2991394"/>
            <a:ext cx="3485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Bob Schill x unknown yellow hybrid</a:t>
            </a:r>
          </a:p>
        </p:txBody>
      </p:sp>
    </p:spTree>
    <p:extLst>
      <p:ext uri="{BB962C8B-B14F-4D97-AF65-F5344CB8AC3E}">
        <p14:creationId xmlns:p14="http://schemas.microsoft.com/office/powerpoint/2010/main" val="35917157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flower&#10;&#10;AI-generated content may be incorrect.">
            <a:extLst>
              <a:ext uri="{FF2B5EF4-FFF2-40B4-BE49-F238E27FC236}">
                <a16:creationId xmlns:a16="http://schemas.microsoft.com/office/drawing/2014/main" id="{31461B90-7AC6-F51F-1563-3046CC2C7D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2" y="155448"/>
            <a:ext cx="51435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487D57-A58C-501A-89CB-AE51B365A6CA}"/>
              </a:ext>
            </a:extLst>
          </p:cNvPr>
          <p:cNvSpPr txBox="1"/>
          <p:nvPr/>
        </p:nvSpPr>
        <p:spPr>
          <a:xfrm>
            <a:off x="6364224" y="2984283"/>
            <a:ext cx="21879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Bob Schill x </a:t>
            </a:r>
          </a:p>
          <a:p>
            <a:r>
              <a:rPr lang="en-US" dirty="0"/>
              <a:t>unknown Nancy Evans</a:t>
            </a:r>
          </a:p>
          <a:p>
            <a:r>
              <a:rPr lang="en-US" dirty="0"/>
              <a:t>yellow nursery</a:t>
            </a:r>
          </a:p>
        </p:txBody>
      </p:sp>
    </p:spTree>
    <p:extLst>
      <p:ext uri="{BB962C8B-B14F-4D97-AF65-F5344CB8AC3E}">
        <p14:creationId xmlns:p14="http://schemas.microsoft.com/office/powerpoint/2010/main" val="16479004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flowers on a bush&#10;&#10;AI-generated content may be incorrect.">
            <a:extLst>
              <a:ext uri="{FF2B5EF4-FFF2-40B4-BE49-F238E27FC236}">
                <a16:creationId xmlns:a16="http://schemas.microsoft.com/office/drawing/2014/main" id="{2BA4D837-B5EE-C404-0C6F-560C308F7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96400" cy="6972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4B7D9B-1084-EB3C-2895-6DF1EC488BAE}"/>
              </a:ext>
            </a:extLst>
          </p:cNvPr>
          <p:cNvSpPr txBox="1"/>
          <p:nvPr/>
        </p:nvSpPr>
        <p:spPr>
          <a:xfrm>
            <a:off x="9360568" y="2406316"/>
            <a:ext cx="27959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Paprika Spice x</a:t>
            </a:r>
          </a:p>
          <a:p>
            <a:r>
              <a:rPr lang="en-US" sz="2400" dirty="0">
                <a:latin typeface="Bookman Old Style" panose="02050604050505020204" pitchFamily="18" charset="0"/>
              </a:rPr>
              <a:t>Victorias Consort</a:t>
            </a:r>
          </a:p>
        </p:txBody>
      </p:sp>
    </p:spTree>
    <p:extLst>
      <p:ext uri="{BB962C8B-B14F-4D97-AF65-F5344CB8AC3E}">
        <p14:creationId xmlns:p14="http://schemas.microsoft.com/office/powerpoint/2010/main" val="417775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purple flowers&#10;&#10;AI-generated content may be incorrect.">
            <a:extLst>
              <a:ext uri="{FF2B5EF4-FFF2-40B4-BE49-F238E27FC236}">
                <a16:creationId xmlns:a16="http://schemas.microsoft.com/office/drawing/2014/main" id="{DA4B5A08-B76A-EDF3-9760-0C7CE49EB2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52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839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ink flower&#10;&#10;AI-generated content may be incorrect.">
            <a:extLst>
              <a:ext uri="{FF2B5EF4-FFF2-40B4-BE49-F238E27FC236}">
                <a16:creationId xmlns:a16="http://schemas.microsoft.com/office/drawing/2014/main" id="{129B032D-B6A7-9780-9726-9A09E5762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51" y="2613"/>
            <a:ext cx="550783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F3CADB-271D-474E-061C-E17681611A99}"/>
              </a:ext>
            </a:extLst>
          </p:cNvPr>
          <p:cNvSpPr txBox="1"/>
          <p:nvPr/>
        </p:nvSpPr>
        <p:spPr>
          <a:xfrm>
            <a:off x="6492240" y="2850315"/>
            <a:ext cx="25007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Midnite Mystique hybrid</a:t>
            </a:r>
          </a:p>
          <a:p>
            <a:endParaRPr lang="en-US" dirty="0"/>
          </a:p>
          <a:p>
            <a:r>
              <a:rPr lang="en-US" dirty="0"/>
              <a:t>First Bloom</a:t>
            </a:r>
          </a:p>
        </p:txBody>
      </p:sp>
    </p:spTree>
    <p:extLst>
      <p:ext uri="{BB962C8B-B14F-4D97-AF65-F5344CB8AC3E}">
        <p14:creationId xmlns:p14="http://schemas.microsoft.com/office/powerpoint/2010/main" val="42237590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flower&#10;&#10;AI-generated content may be incorrect.">
            <a:extLst>
              <a:ext uri="{FF2B5EF4-FFF2-40B4-BE49-F238E27FC236}">
                <a16:creationId xmlns:a16="http://schemas.microsoft.com/office/drawing/2014/main" id="{A19EA30B-54DF-9E99-41C7-B6352113F8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886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96B25C-10AE-65DD-3D96-43948E02ECBD}"/>
              </a:ext>
            </a:extLst>
          </p:cNvPr>
          <p:cNvSpPr txBox="1"/>
          <p:nvPr/>
        </p:nvSpPr>
        <p:spPr>
          <a:xfrm>
            <a:off x="5836485" y="2505670"/>
            <a:ext cx="2527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Midnite Mystique Hybrid</a:t>
            </a:r>
          </a:p>
          <a:p>
            <a:endParaRPr lang="en-US" dirty="0"/>
          </a:p>
          <a:p>
            <a:r>
              <a:rPr lang="en-US" dirty="0"/>
              <a:t>34 flowers/truss</a:t>
            </a:r>
          </a:p>
        </p:txBody>
      </p:sp>
    </p:spTree>
    <p:extLst>
      <p:ext uri="{BB962C8B-B14F-4D97-AF65-F5344CB8AC3E}">
        <p14:creationId xmlns:p14="http://schemas.microsoft.com/office/powerpoint/2010/main" val="3989129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flower&#10;&#10;AI-generated content may be incorrect.">
            <a:extLst>
              <a:ext uri="{FF2B5EF4-FFF2-40B4-BE49-F238E27FC236}">
                <a16:creationId xmlns:a16="http://schemas.microsoft.com/office/drawing/2014/main" id="{F799DC0D-7D5E-3383-64C7-C92033D488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6258"/>
            <a:ext cx="9429456" cy="62454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FB8E4B-BDEC-D9F4-256F-9E389061DFBA}"/>
              </a:ext>
            </a:extLst>
          </p:cNvPr>
          <p:cNvSpPr txBox="1"/>
          <p:nvPr/>
        </p:nvSpPr>
        <p:spPr>
          <a:xfrm>
            <a:off x="9649326" y="2719137"/>
            <a:ext cx="19447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Hachmann </a:t>
            </a:r>
          </a:p>
          <a:p>
            <a:r>
              <a:rPr lang="en-US" sz="2400" dirty="0" err="1">
                <a:latin typeface="Bookman Old Style" panose="02050604050505020204" pitchFamily="18" charset="0"/>
              </a:rPr>
              <a:t>DarkBlue</a:t>
            </a:r>
            <a:endParaRPr lang="en-US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6209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ink flower&#10;&#10;AI-generated content may be incorrect.">
            <a:extLst>
              <a:ext uri="{FF2B5EF4-FFF2-40B4-BE49-F238E27FC236}">
                <a16:creationId xmlns:a16="http://schemas.microsoft.com/office/drawing/2014/main" id="{14779F41-7380-DDFF-4774-8FD488953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335" y="0"/>
            <a:ext cx="933049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8A8DD1-C0B1-B9CF-AE72-AEBF6BA6D089}"/>
              </a:ext>
            </a:extLst>
          </p:cNvPr>
          <p:cNvSpPr txBox="1"/>
          <p:nvPr/>
        </p:nvSpPr>
        <p:spPr>
          <a:xfrm>
            <a:off x="9203155" y="2550695"/>
            <a:ext cx="19447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Hachmann </a:t>
            </a:r>
          </a:p>
          <a:p>
            <a:r>
              <a:rPr lang="en-US" sz="2400" dirty="0">
                <a:latin typeface="Bookman Old Style" panose="02050604050505020204" pitchFamily="18" charset="0"/>
              </a:rPr>
              <a:t>unknown</a:t>
            </a:r>
          </a:p>
        </p:txBody>
      </p:sp>
    </p:spTree>
    <p:extLst>
      <p:ext uri="{BB962C8B-B14F-4D97-AF65-F5344CB8AC3E}">
        <p14:creationId xmlns:p14="http://schemas.microsoft.com/office/powerpoint/2010/main" val="22191851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sh of red flowers&#10;&#10;AI-generated content may be incorrect.">
            <a:extLst>
              <a:ext uri="{FF2B5EF4-FFF2-40B4-BE49-F238E27FC236}">
                <a16:creationId xmlns:a16="http://schemas.microsoft.com/office/drawing/2014/main" id="{D78DCFBB-7122-D7AF-5CFC-FEB75DCC2C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270" y="288758"/>
            <a:ext cx="9918268" cy="6569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38D103-4740-AD8B-D8DF-277F5858C965}"/>
              </a:ext>
            </a:extLst>
          </p:cNvPr>
          <p:cNvSpPr txBox="1"/>
          <p:nvPr/>
        </p:nvSpPr>
        <p:spPr>
          <a:xfrm>
            <a:off x="9889958" y="2045368"/>
            <a:ext cx="1846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Hachmann</a:t>
            </a:r>
          </a:p>
          <a:p>
            <a:r>
              <a:rPr lang="en-US" sz="2400" dirty="0">
                <a:latin typeface="Bookman Old Style" panose="02050604050505020204" pitchFamily="18" charset="0"/>
              </a:rPr>
              <a:t>Marenga</a:t>
            </a:r>
          </a:p>
        </p:txBody>
      </p:sp>
    </p:spTree>
    <p:extLst>
      <p:ext uri="{BB962C8B-B14F-4D97-AF65-F5344CB8AC3E}">
        <p14:creationId xmlns:p14="http://schemas.microsoft.com/office/powerpoint/2010/main" val="21176360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white flowers with red center&#10;&#10;AI-generated content may be incorrect.">
            <a:extLst>
              <a:ext uri="{FF2B5EF4-FFF2-40B4-BE49-F238E27FC236}">
                <a16:creationId xmlns:a16="http://schemas.microsoft.com/office/drawing/2014/main" id="{3C7D6CC7-A2AF-993E-474B-8FE4AD8736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19"/>
            <a:ext cx="10157981" cy="6722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AC9A08-8622-2207-E42A-CDA326525283}"/>
              </a:ext>
            </a:extLst>
          </p:cNvPr>
          <p:cNvSpPr txBox="1"/>
          <p:nvPr/>
        </p:nvSpPr>
        <p:spPr>
          <a:xfrm>
            <a:off x="10322169" y="2233246"/>
            <a:ext cx="18469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Eye of the</a:t>
            </a:r>
          </a:p>
          <a:p>
            <a:r>
              <a:rPr lang="en-US" sz="2400" dirty="0">
                <a:latin typeface="Bookman Old Style" panose="02050604050505020204" pitchFamily="18" charset="0"/>
              </a:rPr>
              <a:t>Tiger</a:t>
            </a:r>
          </a:p>
          <a:p>
            <a:endParaRPr lang="en-US" sz="2400" dirty="0">
              <a:latin typeface="Bookman Old Style" panose="02050604050505020204" pitchFamily="18" charset="0"/>
            </a:endParaRPr>
          </a:p>
          <a:p>
            <a:r>
              <a:rPr lang="en-US" sz="2400" dirty="0">
                <a:latin typeface="Bookman Old Style" panose="02050604050505020204" pitchFamily="18" charset="0"/>
              </a:rPr>
              <a:t>Hachmann</a:t>
            </a:r>
          </a:p>
        </p:txBody>
      </p:sp>
    </p:spTree>
    <p:extLst>
      <p:ext uri="{BB962C8B-B14F-4D97-AF65-F5344CB8AC3E}">
        <p14:creationId xmlns:p14="http://schemas.microsoft.com/office/powerpoint/2010/main" val="5753704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ink flower&#10;&#10;AI-generated content may be incorrect.">
            <a:extLst>
              <a:ext uri="{FF2B5EF4-FFF2-40B4-BE49-F238E27FC236}">
                <a16:creationId xmlns:a16="http://schemas.microsoft.com/office/drawing/2014/main" id="{04B5C371-D82A-0194-2500-3268A2798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0" y="0"/>
            <a:ext cx="51435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C6B75A-D06B-2E50-C285-06CE1386836B}"/>
              </a:ext>
            </a:extLst>
          </p:cNvPr>
          <p:cNvSpPr txBox="1"/>
          <p:nvPr/>
        </p:nvSpPr>
        <p:spPr>
          <a:xfrm>
            <a:off x="7297615" y="2303585"/>
            <a:ext cx="21971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Scarlet Leopard</a:t>
            </a:r>
          </a:p>
          <a:p>
            <a:r>
              <a:rPr lang="en-US" dirty="0"/>
              <a:t>Don Wallace</a:t>
            </a:r>
          </a:p>
          <a:p>
            <a:r>
              <a:rPr lang="en-US" dirty="0"/>
              <a:t>Singing Trees Nursery</a:t>
            </a:r>
          </a:p>
        </p:txBody>
      </p:sp>
    </p:spTree>
    <p:extLst>
      <p:ext uri="{BB962C8B-B14F-4D97-AF65-F5344CB8AC3E}">
        <p14:creationId xmlns:p14="http://schemas.microsoft.com/office/powerpoint/2010/main" val="23580335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52235E-2ADF-EA49-4E4C-179A607147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364" y="0"/>
            <a:ext cx="6984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179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9F0109-4EE4-9420-FA55-E36C8C9480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435" y="0"/>
            <a:ext cx="5624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256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pink flowers&#10;&#10;AI-generated content may be incorrect.">
            <a:extLst>
              <a:ext uri="{FF2B5EF4-FFF2-40B4-BE49-F238E27FC236}">
                <a16:creationId xmlns:a16="http://schemas.microsoft.com/office/drawing/2014/main" id="{90955399-924F-1AD1-7FC5-9C83EDBEA1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41704" cy="611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07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flowers in a garden&#10;&#10;AI-generated content may be incorrect.">
            <a:extLst>
              <a:ext uri="{FF2B5EF4-FFF2-40B4-BE49-F238E27FC236}">
                <a16:creationId xmlns:a16="http://schemas.microsoft.com/office/drawing/2014/main" id="{CFC91883-3992-E9F2-E401-9CF0F4412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6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969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white flower&#10;&#10;AI-generated content may be incorrect.">
            <a:extLst>
              <a:ext uri="{FF2B5EF4-FFF2-40B4-BE49-F238E27FC236}">
                <a16:creationId xmlns:a16="http://schemas.microsoft.com/office/drawing/2014/main" id="{88ACB74E-2082-888F-862B-89336933C8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17" y="0"/>
            <a:ext cx="459168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C75B0F-9E62-09D9-ED43-A6DABD2203F8}"/>
              </a:ext>
            </a:extLst>
          </p:cNvPr>
          <p:cNvSpPr txBox="1"/>
          <p:nvPr/>
        </p:nvSpPr>
        <p:spPr>
          <a:xfrm>
            <a:off x="5171607" y="2338466"/>
            <a:ext cx="54576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(Janet Blair x #32) x (Orange Marmalade x </a:t>
            </a:r>
          </a:p>
          <a:p>
            <a:r>
              <a:rPr lang="en-US" sz="2400" dirty="0"/>
              <a:t>1000 Butterflies)</a:t>
            </a:r>
          </a:p>
        </p:txBody>
      </p:sp>
    </p:spTree>
    <p:extLst>
      <p:ext uri="{BB962C8B-B14F-4D97-AF65-F5344CB8AC3E}">
        <p14:creationId xmlns:p14="http://schemas.microsoft.com/office/powerpoint/2010/main" val="28342307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white flower&#10;&#10;AI-generated content may be incorrect.">
            <a:extLst>
              <a:ext uri="{FF2B5EF4-FFF2-40B4-BE49-F238E27FC236}">
                <a16:creationId xmlns:a16="http://schemas.microsoft.com/office/drawing/2014/main" id="{26407C8D-4296-EBE1-03EE-5DEC45CCE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46666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1E7452-7618-F4E0-B589-ED001E39A927}"/>
              </a:ext>
            </a:extLst>
          </p:cNvPr>
          <p:cNvSpPr txBox="1"/>
          <p:nvPr/>
        </p:nvSpPr>
        <p:spPr>
          <a:xfrm>
            <a:off x="8466666" y="1862667"/>
            <a:ext cx="3545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(Offshoot c Lofthouse Legacy)</a:t>
            </a:r>
          </a:p>
          <a:p>
            <a:r>
              <a:rPr lang="en-US" dirty="0"/>
              <a:t> x [(offshoot x (#32 x </a:t>
            </a:r>
            <a:r>
              <a:rPr lang="en-US" dirty="0" err="1"/>
              <a:t>Vienese</a:t>
            </a:r>
            <a:r>
              <a:rPr lang="en-US" dirty="0"/>
              <a:t> Waltz)</a:t>
            </a:r>
          </a:p>
        </p:txBody>
      </p:sp>
    </p:spTree>
    <p:extLst>
      <p:ext uri="{BB962C8B-B14F-4D97-AF65-F5344CB8AC3E}">
        <p14:creationId xmlns:p14="http://schemas.microsoft.com/office/powerpoint/2010/main" val="290395771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flower&#10;&#10;AI-generated content may be incorrect.">
            <a:extLst>
              <a:ext uri="{FF2B5EF4-FFF2-40B4-BE49-F238E27FC236}">
                <a16:creationId xmlns:a16="http://schemas.microsoft.com/office/drawing/2014/main" id="{05047E11-1662-F161-10BB-26C0D976C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867B59-0D9C-8EAE-070A-53E38BD4437C}"/>
              </a:ext>
            </a:extLst>
          </p:cNvPr>
          <p:cNvSpPr txBox="1"/>
          <p:nvPr/>
        </p:nvSpPr>
        <p:spPr>
          <a:xfrm>
            <a:off x="9529011" y="2310063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Lost Label</a:t>
            </a:r>
          </a:p>
        </p:txBody>
      </p:sp>
    </p:spTree>
    <p:extLst>
      <p:ext uri="{BB962C8B-B14F-4D97-AF65-F5344CB8AC3E}">
        <p14:creationId xmlns:p14="http://schemas.microsoft.com/office/powerpoint/2010/main" val="22784952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flower&#10;&#10;AI-generated content may be incorrect.">
            <a:extLst>
              <a:ext uri="{FF2B5EF4-FFF2-40B4-BE49-F238E27FC236}">
                <a16:creationId xmlns:a16="http://schemas.microsoft.com/office/drawing/2014/main" id="{43552289-3CB3-4D4A-79D3-468276A344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07C51F-4589-6E0B-C791-4D6E7E842766}"/>
              </a:ext>
            </a:extLst>
          </p:cNvPr>
          <p:cNvSpPr txBox="1"/>
          <p:nvPr/>
        </p:nvSpPr>
        <p:spPr>
          <a:xfrm>
            <a:off x="5943600" y="2351314"/>
            <a:ext cx="44999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[(Ap Fantasy x Buds Yellow)</a:t>
            </a:r>
          </a:p>
          <a:p>
            <a:r>
              <a:rPr lang="en-US" sz="2400" dirty="0">
                <a:latin typeface="Bookman Old Style" panose="02050604050505020204" pitchFamily="18" charset="0"/>
              </a:rPr>
              <a:t>x (Brasilia x Viennese Waltz)</a:t>
            </a:r>
          </a:p>
          <a:p>
            <a:r>
              <a:rPr lang="en-US" sz="2400" dirty="0">
                <a:latin typeface="Bookman Old Style" panose="02050604050505020204" pitchFamily="18" charset="0"/>
              </a:rPr>
              <a:t>x Babylon</a:t>
            </a:r>
          </a:p>
        </p:txBody>
      </p:sp>
    </p:spTree>
    <p:extLst>
      <p:ext uri="{BB962C8B-B14F-4D97-AF65-F5344CB8AC3E}">
        <p14:creationId xmlns:p14="http://schemas.microsoft.com/office/powerpoint/2010/main" val="79880043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flower&#10;&#10;AI-generated content may be incorrect.">
            <a:extLst>
              <a:ext uri="{FF2B5EF4-FFF2-40B4-BE49-F238E27FC236}">
                <a16:creationId xmlns:a16="http://schemas.microsoft.com/office/drawing/2014/main" id="{F2B901DF-E169-57A5-9B18-44188AABD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96400" cy="6972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FC912A-1C0B-577A-95D4-6B05BCFC78CC}"/>
              </a:ext>
            </a:extLst>
          </p:cNvPr>
          <p:cNvSpPr txBox="1"/>
          <p:nvPr/>
        </p:nvSpPr>
        <p:spPr>
          <a:xfrm>
            <a:off x="9296400" y="2430379"/>
            <a:ext cx="1632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Lost label</a:t>
            </a:r>
          </a:p>
        </p:txBody>
      </p:sp>
    </p:spTree>
    <p:extLst>
      <p:ext uri="{BB962C8B-B14F-4D97-AF65-F5344CB8AC3E}">
        <p14:creationId xmlns:p14="http://schemas.microsoft.com/office/powerpoint/2010/main" val="117524737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white flower&#10;&#10;AI-generated content may be incorrect.">
            <a:extLst>
              <a:ext uri="{FF2B5EF4-FFF2-40B4-BE49-F238E27FC236}">
                <a16:creationId xmlns:a16="http://schemas.microsoft.com/office/drawing/2014/main" id="{92A8A471-D9DD-662D-5E45-3000D4AE2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32"/>
            <a:ext cx="9561095" cy="71708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E49F93-0956-0033-1F3A-004FEF9A424A}"/>
              </a:ext>
            </a:extLst>
          </p:cNvPr>
          <p:cNvSpPr txBox="1"/>
          <p:nvPr/>
        </p:nvSpPr>
        <p:spPr>
          <a:xfrm>
            <a:off x="9697453" y="2334126"/>
            <a:ext cx="213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Whitestone x</a:t>
            </a:r>
          </a:p>
          <a:p>
            <a:r>
              <a:rPr lang="en-US" sz="2400" dirty="0">
                <a:latin typeface="Bookman Old Style" panose="02050604050505020204" pitchFamily="18" charset="0"/>
              </a:rPr>
              <a:t>(yak x #32)</a:t>
            </a:r>
          </a:p>
        </p:txBody>
      </p:sp>
    </p:spTree>
    <p:extLst>
      <p:ext uri="{BB962C8B-B14F-4D97-AF65-F5344CB8AC3E}">
        <p14:creationId xmlns:p14="http://schemas.microsoft.com/office/powerpoint/2010/main" val="6312262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B4C9B6-1CC1-B715-4F39-8E24DAF5C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64" y="0"/>
            <a:ext cx="582443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35319D-5316-618E-F4C8-BC7CAF2FB11F}"/>
              </a:ext>
            </a:extLst>
          </p:cNvPr>
          <p:cNvSpPr txBox="1"/>
          <p:nvPr/>
        </p:nvSpPr>
        <p:spPr>
          <a:xfrm>
            <a:off x="6322423" y="2220686"/>
            <a:ext cx="4642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(Whitestone x Avalanche type) x Mary S Phipps</a:t>
            </a:r>
          </a:p>
        </p:txBody>
      </p:sp>
    </p:spTree>
    <p:extLst>
      <p:ext uri="{BB962C8B-B14F-4D97-AF65-F5344CB8AC3E}">
        <p14:creationId xmlns:p14="http://schemas.microsoft.com/office/powerpoint/2010/main" val="117044718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BFD5D0-328B-286E-D32A-2C3A7598A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35" y="0"/>
            <a:ext cx="589397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1D8DE3-1677-23F5-EF00-716051CC7C87}"/>
              </a:ext>
            </a:extLst>
          </p:cNvPr>
          <p:cNvSpPr txBox="1"/>
          <p:nvPr/>
        </p:nvSpPr>
        <p:spPr>
          <a:xfrm>
            <a:off x="6871063" y="2037806"/>
            <a:ext cx="249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Whitestone x (yak x #32)</a:t>
            </a:r>
          </a:p>
        </p:txBody>
      </p:sp>
    </p:spTree>
    <p:extLst>
      <p:ext uri="{BB962C8B-B14F-4D97-AF65-F5344CB8AC3E}">
        <p14:creationId xmlns:p14="http://schemas.microsoft.com/office/powerpoint/2010/main" val="155243464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white flower&#10;&#10;AI-generated content may be incorrect.">
            <a:extLst>
              <a:ext uri="{FF2B5EF4-FFF2-40B4-BE49-F238E27FC236}">
                <a16:creationId xmlns:a16="http://schemas.microsoft.com/office/drawing/2014/main" id="{7356645A-DD20-1290-34E8-42C2AFAB64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274" y="0"/>
            <a:ext cx="51435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E60CD2-598A-C897-E5CC-5E21CA6F59CC}"/>
              </a:ext>
            </a:extLst>
          </p:cNvPr>
          <p:cNvSpPr txBox="1"/>
          <p:nvPr/>
        </p:nvSpPr>
        <p:spPr>
          <a:xfrm>
            <a:off x="6620256" y="2743200"/>
            <a:ext cx="2601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Whitestone x White Peter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8622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ush of flowers&#10;&#10;AI-generated content may be incorrect.">
            <a:extLst>
              <a:ext uri="{FF2B5EF4-FFF2-40B4-BE49-F238E27FC236}">
                <a16:creationId xmlns:a16="http://schemas.microsoft.com/office/drawing/2014/main" id="{1F0F00DF-A7C9-C5DF-046A-533595BDE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4" y="629587"/>
            <a:ext cx="7772400" cy="5829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EF47C8-2760-38A8-3613-A5B65E535CDC}"/>
              </a:ext>
            </a:extLst>
          </p:cNvPr>
          <p:cNvSpPr txBox="1"/>
          <p:nvPr/>
        </p:nvSpPr>
        <p:spPr>
          <a:xfrm>
            <a:off x="8181474" y="2622884"/>
            <a:ext cx="2959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Jim Barlup hybrid</a:t>
            </a:r>
          </a:p>
        </p:txBody>
      </p:sp>
    </p:spTree>
    <p:extLst>
      <p:ext uri="{BB962C8B-B14F-4D97-AF65-F5344CB8AC3E}">
        <p14:creationId xmlns:p14="http://schemas.microsoft.com/office/powerpoint/2010/main" val="3001024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th with flowers and bushes&#10;&#10;AI-generated content may be incorrect.">
            <a:extLst>
              <a:ext uri="{FF2B5EF4-FFF2-40B4-BE49-F238E27FC236}">
                <a16:creationId xmlns:a16="http://schemas.microsoft.com/office/drawing/2014/main" id="{F7F21DAF-46F1-0454-2086-39886C4847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9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3531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flowers on a bush&#10;&#10;AI-generated content may be incorrect.">
            <a:extLst>
              <a:ext uri="{FF2B5EF4-FFF2-40B4-BE49-F238E27FC236}">
                <a16:creationId xmlns:a16="http://schemas.microsoft.com/office/drawing/2014/main" id="{098D1E2F-48C1-36C5-65F1-D917EC72BC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40" y="0"/>
            <a:ext cx="51435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1A602A-D277-DBE9-FF02-061A6017663C}"/>
              </a:ext>
            </a:extLst>
          </p:cNvPr>
          <p:cNvSpPr txBox="1"/>
          <p:nvPr/>
        </p:nvSpPr>
        <p:spPr>
          <a:xfrm>
            <a:off x="6235908" y="1993692"/>
            <a:ext cx="35150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Nobi Max</a:t>
            </a:r>
          </a:p>
          <a:p>
            <a:endParaRPr lang="en-US" dirty="0"/>
          </a:p>
          <a:p>
            <a:r>
              <a:rPr lang="en-US" dirty="0"/>
              <a:t>(Karen Triplett x Big Deal#3) x </a:t>
            </a:r>
          </a:p>
          <a:p>
            <a:r>
              <a:rPr lang="en-US" dirty="0"/>
              <a:t>[(Yak x #32) x V Waltz] x Gosh Darn)</a:t>
            </a:r>
          </a:p>
        </p:txBody>
      </p:sp>
    </p:spTree>
    <p:extLst>
      <p:ext uri="{BB962C8B-B14F-4D97-AF65-F5344CB8AC3E}">
        <p14:creationId xmlns:p14="http://schemas.microsoft.com/office/powerpoint/2010/main" val="52713429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51A059-64B9-8B5A-46F7-65742A3392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03" y="0"/>
            <a:ext cx="5293102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9F58C8-B3F1-EC25-0BA2-D37E47A649C5}"/>
              </a:ext>
            </a:extLst>
          </p:cNvPr>
          <p:cNvSpPr txBox="1"/>
          <p:nvPr/>
        </p:nvSpPr>
        <p:spPr>
          <a:xfrm>
            <a:off x="6208357" y="2578463"/>
            <a:ext cx="22795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Hubba Hubba</a:t>
            </a:r>
          </a:p>
          <a:p>
            <a:endParaRPr lang="en-US" dirty="0"/>
          </a:p>
          <a:p>
            <a:r>
              <a:rPr lang="en-US" dirty="0"/>
              <a:t>(J Blair x #32) x </a:t>
            </a:r>
          </a:p>
          <a:p>
            <a:r>
              <a:rPr lang="en-US" dirty="0"/>
              <a:t>(Orange Marmalade x </a:t>
            </a:r>
          </a:p>
          <a:p>
            <a:r>
              <a:rPr lang="en-US" dirty="0"/>
              <a:t>1000 Butterflies)</a:t>
            </a:r>
          </a:p>
        </p:txBody>
      </p:sp>
    </p:spTree>
    <p:extLst>
      <p:ext uri="{BB962C8B-B14F-4D97-AF65-F5344CB8AC3E}">
        <p14:creationId xmlns:p14="http://schemas.microsoft.com/office/powerpoint/2010/main" val="6256595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A594D8-C511-8D82-3940-450FE08E0A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565" y="0"/>
            <a:ext cx="564743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8BD0A9-36EB-75A1-7C6A-82CF641E8225}"/>
              </a:ext>
            </a:extLst>
          </p:cNvPr>
          <p:cNvSpPr txBox="1"/>
          <p:nvPr/>
        </p:nvSpPr>
        <p:spPr>
          <a:xfrm>
            <a:off x="6385810" y="2188564"/>
            <a:ext cx="176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Hubba Hubba #2</a:t>
            </a:r>
          </a:p>
        </p:txBody>
      </p:sp>
    </p:spTree>
    <p:extLst>
      <p:ext uri="{BB962C8B-B14F-4D97-AF65-F5344CB8AC3E}">
        <p14:creationId xmlns:p14="http://schemas.microsoft.com/office/powerpoint/2010/main" val="237420388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ush of pink flowers&#10;&#10;AI-generated content may be incorrect.">
            <a:extLst>
              <a:ext uri="{FF2B5EF4-FFF2-40B4-BE49-F238E27FC236}">
                <a16:creationId xmlns:a16="http://schemas.microsoft.com/office/drawing/2014/main" id="{E8F74891-5AC3-1E11-BC4F-F18DB5FED3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30" y="0"/>
            <a:ext cx="514303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C60C24-920C-DC3C-840E-DB2A492889E4}"/>
              </a:ext>
            </a:extLst>
          </p:cNvPr>
          <p:cNvSpPr txBox="1"/>
          <p:nvPr/>
        </p:nvSpPr>
        <p:spPr>
          <a:xfrm>
            <a:off x="6323308" y="2712203"/>
            <a:ext cx="2374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Diana Marguerite</a:t>
            </a:r>
          </a:p>
        </p:txBody>
      </p:sp>
    </p:spTree>
    <p:extLst>
      <p:ext uri="{BB962C8B-B14F-4D97-AF65-F5344CB8AC3E}">
        <p14:creationId xmlns:p14="http://schemas.microsoft.com/office/powerpoint/2010/main" val="343648918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of pink flowers&#10;&#10;AI-generated content may be incorrect.">
            <a:extLst>
              <a:ext uri="{FF2B5EF4-FFF2-40B4-BE49-F238E27FC236}">
                <a16:creationId xmlns:a16="http://schemas.microsoft.com/office/drawing/2014/main" id="{4C1D12EC-EABA-4119-C7D9-93A2C2CC1A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78" y="185981"/>
            <a:ext cx="8977001" cy="59535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CCF2A5-E6C8-08B2-D2AF-D6002B9458E0}"/>
              </a:ext>
            </a:extLst>
          </p:cNvPr>
          <p:cNvSpPr txBox="1"/>
          <p:nvPr/>
        </p:nvSpPr>
        <p:spPr>
          <a:xfrm>
            <a:off x="9386069" y="2416014"/>
            <a:ext cx="2374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Diana Marguerite</a:t>
            </a:r>
          </a:p>
        </p:txBody>
      </p:sp>
    </p:spTree>
    <p:extLst>
      <p:ext uri="{BB962C8B-B14F-4D97-AF65-F5344CB8AC3E}">
        <p14:creationId xmlns:p14="http://schemas.microsoft.com/office/powerpoint/2010/main" val="341673961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ink flowers&#10;&#10;AI-generated content may be incorrect.">
            <a:extLst>
              <a:ext uri="{FF2B5EF4-FFF2-40B4-BE49-F238E27FC236}">
                <a16:creationId xmlns:a16="http://schemas.microsoft.com/office/drawing/2014/main" id="{A28E8454-6885-7073-C736-91649F78B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67" y="0"/>
            <a:ext cx="625266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1C6D9B-E322-A8F9-4A06-852941F5EA60}"/>
              </a:ext>
            </a:extLst>
          </p:cNvPr>
          <p:cNvSpPr txBox="1"/>
          <p:nvPr/>
        </p:nvSpPr>
        <p:spPr>
          <a:xfrm>
            <a:off x="7151176" y="2637295"/>
            <a:ext cx="25767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Diana Marguerite x</a:t>
            </a:r>
          </a:p>
          <a:p>
            <a:r>
              <a:rPr lang="en-US" sz="2400" dirty="0"/>
              <a:t>Peggy Roberts</a:t>
            </a:r>
          </a:p>
          <a:p>
            <a:r>
              <a:rPr lang="en-US" sz="2400" dirty="0"/>
              <a:t>Barlup</a:t>
            </a:r>
          </a:p>
        </p:txBody>
      </p:sp>
    </p:spTree>
    <p:extLst>
      <p:ext uri="{BB962C8B-B14F-4D97-AF65-F5344CB8AC3E}">
        <p14:creationId xmlns:p14="http://schemas.microsoft.com/office/powerpoint/2010/main" val="405814652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next to a bush of pink flowers&#10;&#10;AI-generated content may be incorrect.">
            <a:extLst>
              <a:ext uri="{FF2B5EF4-FFF2-40B4-BE49-F238E27FC236}">
                <a16:creationId xmlns:a16="http://schemas.microsoft.com/office/drawing/2014/main" id="{EBD48178-87A5-1F28-E661-51609CD426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448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64CAE4-ED69-E4F3-3AD6-DF5E81415DA0}"/>
              </a:ext>
            </a:extLst>
          </p:cNvPr>
          <p:cNvSpPr txBox="1"/>
          <p:nvPr/>
        </p:nvSpPr>
        <p:spPr>
          <a:xfrm>
            <a:off x="5565913" y="2623930"/>
            <a:ext cx="66111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Vinnie Simeone, Director of Horticulture</a:t>
            </a:r>
          </a:p>
          <a:p>
            <a:r>
              <a:rPr lang="en-US" sz="2400" dirty="0">
                <a:latin typeface="Bookman Old Style" panose="02050604050505020204" pitchFamily="18" charset="0"/>
              </a:rPr>
              <a:t> Planting Fields Arboretum, Oyster Bay NY</a:t>
            </a:r>
          </a:p>
          <a:p>
            <a:r>
              <a:rPr lang="en-US" sz="2400" dirty="0">
                <a:latin typeface="Bookman Old Style" panose="02050604050505020204" pitchFamily="18" charset="0"/>
              </a:rPr>
              <a:t> with Diana Marguerite</a:t>
            </a:r>
          </a:p>
        </p:txBody>
      </p:sp>
    </p:spTree>
    <p:extLst>
      <p:ext uri="{BB962C8B-B14F-4D97-AF65-F5344CB8AC3E}">
        <p14:creationId xmlns:p14="http://schemas.microsoft.com/office/powerpoint/2010/main" val="137957856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nk flower with green leaves&#10;&#10;AI-generated content may be incorrect.">
            <a:extLst>
              <a:ext uri="{FF2B5EF4-FFF2-40B4-BE49-F238E27FC236}">
                <a16:creationId xmlns:a16="http://schemas.microsoft.com/office/drawing/2014/main" id="{DB4ACAB6-AEEF-1472-E4EE-E92C93608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668" y="0"/>
            <a:ext cx="605506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807074-436C-CDF4-74BA-20A4ABE9382D}"/>
              </a:ext>
            </a:extLst>
          </p:cNvPr>
          <p:cNvSpPr txBox="1"/>
          <p:nvPr/>
        </p:nvSpPr>
        <p:spPr>
          <a:xfrm>
            <a:off x="6959600" y="2463800"/>
            <a:ext cx="3241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Diana Marguerite hybrid</a:t>
            </a:r>
          </a:p>
        </p:txBody>
      </p:sp>
    </p:spTree>
    <p:extLst>
      <p:ext uri="{BB962C8B-B14F-4D97-AF65-F5344CB8AC3E}">
        <p14:creationId xmlns:p14="http://schemas.microsoft.com/office/powerpoint/2010/main" val="123736800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flower&#10;&#10;AI-generated content may be incorrect.">
            <a:extLst>
              <a:ext uri="{FF2B5EF4-FFF2-40B4-BE49-F238E27FC236}">
                <a16:creationId xmlns:a16="http://schemas.microsoft.com/office/drawing/2014/main" id="{E39A2228-77F6-9CEB-10AB-267FA2342E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85" y="0"/>
            <a:ext cx="604441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958B72-F0AB-016B-A7F0-E25F2107B08B}"/>
              </a:ext>
            </a:extLst>
          </p:cNvPr>
          <p:cNvSpPr txBox="1"/>
          <p:nvPr/>
        </p:nvSpPr>
        <p:spPr>
          <a:xfrm>
            <a:off x="6386286" y="2220686"/>
            <a:ext cx="1088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Nobi Max</a:t>
            </a:r>
          </a:p>
        </p:txBody>
      </p:sp>
    </p:spTree>
    <p:extLst>
      <p:ext uri="{BB962C8B-B14F-4D97-AF65-F5344CB8AC3E}">
        <p14:creationId xmlns:p14="http://schemas.microsoft.com/office/powerpoint/2010/main" val="338226824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white flowers&#10;&#10;AI-generated content may be incorrect.">
            <a:extLst>
              <a:ext uri="{FF2B5EF4-FFF2-40B4-BE49-F238E27FC236}">
                <a16:creationId xmlns:a16="http://schemas.microsoft.com/office/drawing/2014/main" id="{0AFD75CF-B765-A057-052D-C72C5C992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07" y="0"/>
            <a:ext cx="51435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68C48E-915B-7A7F-99C8-B5130C7FBD8D}"/>
              </a:ext>
            </a:extLst>
          </p:cNvPr>
          <p:cNvSpPr txBox="1"/>
          <p:nvPr/>
        </p:nvSpPr>
        <p:spPr>
          <a:xfrm>
            <a:off x="5921829" y="3120571"/>
            <a:ext cx="250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Karen Triplett x Nestucca</a:t>
            </a:r>
          </a:p>
        </p:txBody>
      </p:sp>
    </p:spTree>
    <p:extLst>
      <p:ext uri="{BB962C8B-B14F-4D97-AF65-F5344CB8AC3E}">
        <p14:creationId xmlns:p14="http://schemas.microsoft.com/office/powerpoint/2010/main" val="622575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F89527B8-2D07-D746-BB54-F099691C7D9E}" vid="{056D87B0-6916-EF41-A7D1-5225B00EA0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5331</TotalTime>
  <Words>563</Words>
  <Application>Microsoft Macintosh PowerPoint</Application>
  <PresentationFormat>Widescreen</PresentationFormat>
  <Paragraphs>177</Paragraphs>
  <Slides>121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6" baseType="lpstr">
      <vt:lpstr>Arial</vt:lpstr>
      <vt:lpstr>Bookman Old Style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Woodard</dc:creator>
  <cp:lastModifiedBy>Stephen Henning</cp:lastModifiedBy>
  <cp:revision>16</cp:revision>
  <dcterms:created xsi:type="dcterms:W3CDTF">2021-08-09T12:15:17Z</dcterms:created>
  <dcterms:modified xsi:type="dcterms:W3CDTF">2025-10-20T11:46:13Z</dcterms:modified>
</cp:coreProperties>
</file>